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7"/>
    <p:restoredTop sz="94665"/>
  </p:normalViewPr>
  <p:slideViewPr>
    <p:cSldViewPr snapToGrid="0" snapToObjects="1">
      <p:cViewPr varScale="1">
        <p:scale>
          <a:sx n="83" d="100"/>
          <a:sy n="83" d="100"/>
        </p:scale>
        <p:origin x="216"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4D69-0E35-5F4E-9C2E-282B9ADCF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25197-CF9E-3645-B6DD-495B8D1A4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709CD-2EF8-4142-A6B9-4BF9F4600288}"/>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96EAD48B-3ABE-C74B-ADD8-8B172B65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A2F26-0FD5-0941-A747-C5C3F7D4901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59900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CAA0-8B70-1342-B023-EE422ABD1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28724-183E-0245-95F0-2BAEF6EE3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5999E-B408-9C47-8251-F0466C193442}"/>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C701C7C5-2146-C24D-A92A-36353414C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0A68A-7E23-D04C-8DB2-8119E8FC755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10762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FE1BC-6589-394C-A31A-BDF0A073D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BE7C0-652E-9740-87E9-2B750880B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18227-0B66-564D-A286-0E6FD7C3B89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04E9322C-AC15-EA48-812A-691CDD650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4BE7-8BF1-A347-9D57-1D067230E928}"/>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82370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98CA-4490-8642-BE15-4EE9F0430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691D8-889A-024B-BEB9-2BE64F6AF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1B134-4B6C-3E4E-9C58-FE89179B239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B8AFAF0C-BDC8-B442-8713-6BC83041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5D6E8-9801-D24B-B64A-22E4385078EA}"/>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9436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EE-B3B1-8341-B3C7-A246EA2EF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720D9-FE07-174F-BDEE-1B8060AA9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821A0-7497-204B-8286-5A5EFC63721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5F894F7E-7E48-994D-AAA8-E99C962EC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00D08-5FE8-7C40-B951-409501C7DF6D}"/>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46615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516-7CEC-864C-A583-3ECEEE2D4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D4E5E-7ABA-9544-8D39-F720F488E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23409-D231-504F-9876-31EE6F291D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34493-481C-0B47-A41A-676868A102E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2715460F-D60A-844E-B317-B713B073E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13001-7462-F349-A05A-FDE855A35836}"/>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55225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361B-132B-0941-8784-F9F9EE7BD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6AD63-74E7-C34A-B0A2-9C6E5ADEF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0F442-3D14-9F4E-93F5-DAD26E86E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FBD27-5274-E942-92B6-0A2DD9396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7682-4DFC-A04E-B378-446951681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A50EAC-5F2C-6F44-9C3B-94D49A1ECF6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8" name="Footer Placeholder 7">
            <a:extLst>
              <a:ext uri="{FF2B5EF4-FFF2-40B4-BE49-F238E27FC236}">
                <a16:creationId xmlns:a16="http://schemas.microsoft.com/office/drawing/2014/main" id="{EB2383CF-52C5-5F4B-AC03-181045B3A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F4C20-08EC-1246-9CB8-D6FB3BE9E2E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66057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C174-C5FD-CF4E-A9A7-D7F6A1D35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0DD67-181C-0244-8F9D-0FFC82E50E8D}"/>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4" name="Footer Placeholder 3">
            <a:extLst>
              <a:ext uri="{FF2B5EF4-FFF2-40B4-BE49-F238E27FC236}">
                <a16:creationId xmlns:a16="http://schemas.microsoft.com/office/drawing/2014/main" id="{CE380E16-2271-CA4D-81E4-AED416751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F558B-0308-124A-82E5-5CAA33E41F0E}"/>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47579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5118F-E7D1-FC48-9F74-C37F108B3C1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3" name="Footer Placeholder 2">
            <a:extLst>
              <a:ext uri="{FF2B5EF4-FFF2-40B4-BE49-F238E27FC236}">
                <a16:creationId xmlns:a16="http://schemas.microsoft.com/office/drawing/2014/main" id="{EFC46730-873C-E64E-A3E1-588D79E61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81962-9354-DB4F-882B-3843A1D12CE9}"/>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6600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4969-9F6F-F149-B91F-A1E3E62B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7AEA0-A9D1-074D-BA96-B9CE2301E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EFA79-42BD-CC4C-A130-EB53052B6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03E16-4E73-514B-B1B6-8374B4811C5C}"/>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D547CD2E-F96F-6C49-B709-F9E08CAEB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BDADF-149D-0341-A196-1B4EE207A4D0}"/>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36416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FDC2-FA71-8944-B622-845C7321A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C1C44-7326-D54C-9BB1-88C4DC9AE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80C14-203F-9B4A-B0F6-D2EB5E113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0887F-D513-F043-BAE6-36AA9BDEBD0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69090766-76D4-DD4B-BDDB-6934EBCDA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D95F3-9DB8-C944-968E-C839C48ED8A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78398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01331-1A28-674E-B630-8CA0BF1B6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731EF-9084-2A4E-9477-79A85FF3F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2207-E39B-604C-9276-EE7020354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470B9B18-BC93-B94F-AADD-3FDC86BE6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7A4ED-9A54-6541-969B-06561B85C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D32F3-E328-D642-BD3D-2036DD55E7B6}" type="slidenum">
              <a:rPr lang="en-US" smtClean="0"/>
              <a:t>‹#›</a:t>
            </a:fld>
            <a:endParaRPr lang="en-US"/>
          </a:p>
        </p:txBody>
      </p:sp>
    </p:spTree>
    <p:extLst>
      <p:ext uri="{BB962C8B-B14F-4D97-AF65-F5344CB8AC3E}">
        <p14:creationId xmlns:p14="http://schemas.microsoft.com/office/powerpoint/2010/main" val="427162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6215DF-0530-EA4C-A036-515C7D9201C7}"/>
              </a:ext>
            </a:extLst>
          </p:cNvPr>
          <p:cNvSpPr txBox="1"/>
          <p:nvPr/>
        </p:nvSpPr>
        <p:spPr>
          <a:xfrm>
            <a:off x="208087" y="107803"/>
            <a:ext cx="4972900" cy="646331"/>
          </a:xfrm>
          <a:prstGeom prst="rect">
            <a:avLst/>
          </a:prstGeom>
          <a:noFill/>
        </p:spPr>
        <p:txBody>
          <a:bodyPr wrap="none" rtlCol="0">
            <a:spAutoFit/>
          </a:bodyPr>
          <a:lstStyle/>
          <a:p>
            <a:r>
              <a:rPr lang="en-US" b="1" dirty="0"/>
              <a:t>Client: </a:t>
            </a:r>
            <a:r>
              <a:rPr lang="en-US" dirty="0"/>
              <a:t>DELSAC -- Student Experience Focus Group</a:t>
            </a:r>
          </a:p>
          <a:p>
            <a:r>
              <a:rPr lang="en-US" b="1" dirty="0"/>
              <a:t>Status: </a:t>
            </a:r>
            <a:r>
              <a:rPr lang="en-US" dirty="0"/>
              <a:t>Complete</a:t>
            </a:r>
          </a:p>
        </p:txBody>
      </p:sp>
      <p:sp>
        <p:nvSpPr>
          <p:cNvPr id="7" name="TextBox 6">
            <a:extLst>
              <a:ext uri="{FF2B5EF4-FFF2-40B4-BE49-F238E27FC236}">
                <a16:creationId xmlns:a16="http://schemas.microsoft.com/office/drawing/2014/main" id="{0C1BE33B-8648-F643-99AA-1CB07830FC98}"/>
              </a:ext>
            </a:extLst>
          </p:cNvPr>
          <p:cNvSpPr txBox="1"/>
          <p:nvPr/>
        </p:nvSpPr>
        <p:spPr>
          <a:xfrm>
            <a:off x="7748016" y="2223695"/>
            <a:ext cx="4443984" cy="4524315"/>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This homepage is purposefully simple containing each course module on the front page so students can easily see each completion status. Only shortcuts to the course Syllabus and Zoom are provided. Grades is also accessible via the left navigation panel.</a:t>
            </a:r>
          </a:p>
          <a:p>
            <a:endParaRPr lang="en-US" dirty="0"/>
          </a:p>
          <a:p>
            <a:r>
              <a:rPr lang="en-US" dirty="0"/>
              <a:t>Students are required to pass the Syllabus Quiz in the </a:t>
            </a:r>
            <a:r>
              <a:rPr lang="en-US" i="1" dirty="0"/>
              <a:t>Start Here </a:t>
            </a:r>
            <a:r>
              <a:rPr lang="en-US" dirty="0"/>
              <a:t>module before going on to the other module activities and additional modules.</a:t>
            </a:r>
          </a:p>
          <a:p>
            <a:endParaRPr lang="en-US" dirty="0"/>
          </a:p>
          <a:p>
            <a:r>
              <a:rPr lang="en-US" b="1" i="1" dirty="0"/>
              <a:t>Based off – Dr. Read’s course. </a:t>
            </a:r>
          </a:p>
        </p:txBody>
      </p:sp>
      <p:sp>
        <p:nvSpPr>
          <p:cNvPr id="8" name="TextBox 7">
            <a:extLst>
              <a:ext uri="{FF2B5EF4-FFF2-40B4-BE49-F238E27FC236}">
                <a16:creationId xmlns:a16="http://schemas.microsoft.com/office/drawing/2014/main" id="{CAFFA4BB-F64B-FD43-95AE-2FC568CB0291}"/>
              </a:ext>
            </a:extLst>
          </p:cNvPr>
          <p:cNvSpPr txBox="1"/>
          <p:nvPr/>
        </p:nvSpPr>
        <p:spPr>
          <a:xfrm>
            <a:off x="208087" y="704084"/>
            <a:ext cx="11526713" cy="923330"/>
          </a:xfrm>
          <a:prstGeom prst="rect">
            <a:avLst/>
          </a:prstGeom>
          <a:noFill/>
        </p:spPr>
        <p:txBody>
          <a:bodyPr wrap="square" rtlCol="0">
            <a:spAutoFit/>
          </a:bodyPr>
          <a:lstStyle/>
          <a:p>
            <a:r>
              <a:rPr lang="en-US" b="1" dirty="0"/>
              <a:t>Audience: </a:t>
            </a:r>
            <a:r>
              <a:rPr lang="en-US" dirty="0"/>
              <a:t>Students who have taken online courses at Texas State University.</a:t>
            </a:r>
          </a:p>
          <a:p>
            <a:r>
              <a:rPr lang="en-US" b="1" dirty="0"/>
              <a:t>Description: </a:t>
            </a:r>
            <a:r>
              <a:rPr lang="en-US" dirty="0"/>
              <a:t>These templates were created to demonstrate various possible course structures to students in order to get 	      feedback. </a:t>
            </a:r>
          </a:p>
        </p:txBody>
      </p:sp>
      <p:pic>
        <p:nvPicPr>
          <p:cNvPr id="14" name="Picture 13" descr="Sample home page">
            <a:extLst>
              <a:ext uri="{FF2B5EF4-FFF2-40B4-BE49-F238E27FC236}">
                <a16:creationId xmlns:a16="http://schemas.microsoft.com/office/drawing/2014/main" id="{9DCAE327-D846-3C43-A87C-3CDA16ED9986}"/>
              </a:ext>
            </a:extLst>
          </p:cNvPr>
          <p:cNvPicPr>
            <a:picLocks noChangeAspect="1"/>
          </p:cNvPicPr>
          <p:nvPr/>
        </p:nvPicPr>
        <p:blipFill>
          <a:blip r:embed="rId2"/>
          <a:stretch>
            <a:fillRect/>
          </a:stretch>
        </p:blipFill>
        <p:spPr>
          <a:xfrm>
            <a:off x="966216" y="1898769"/>
            <a:ext cx="6781800" cy="4813300"/>
          </a:xfrm>
          <a:prstGeom prst="rect">
            <a:avLst/>
          </a:prstGeom>
        </p:spPr>
      </p:pic>
      <p:sp>
        <p:nvSpPr>
          <p:cNvPr id="2" name="Title 1">
            <a:extLst>
              <a:ext uri="{FF2B5EF4-FFF2-40B4-BE49-F238E27FC236}">
                <a16:creationId xmlns:a16="http://schemas.microsoft.com/office/drawing/2014/main" id="{B6AEEE03-C3B6-C24C-BECB-7FEF3F0CBF51}"/>
              </a:ext>
            </a:extLst>
          </p:cNvPr>
          <p:cNvSpPr>
            <a:spLocks noGrp="1"/>
          </p:cNvSpPr>
          <p:nvPr>
            <p:ph type="ctrTitle"/>
          </p:nvPr>
        </p:nvSpPr>
        <p:spPr>
          <a:xfrm>
            <a:off x="1524000" y="-977990"/>
            <a:ext cx="9144000" cy="923330"/>
          </a:xfrm>
        </p:spPr>
        <p:txBody>
          <a:bodyPr vert="horz" lIns="91440" tIns="45720" rIns="91440" bIns="45720" rtlCol="0" anchor="b">
            <a:normAutofit/>
          </a:bodyPr>
          <a:lstStyle/>
          <a:p>
            <a:r>
              <a:rPr lang="en-US" dirty="0"/>
              <a:t> Sample Home page</a:t>
            </a:r>
          </a:p>
        </p:txBody>
      </p:sp>
    </p:spTree>
    <p:extLst>
      <p:ext uri="{BB962C8B-B14F-4D97-AF65-F5344CB8AC3E}">
        <p14:creationId xmlns:p14="http://schemas.microsoft.com/office/powerpoint/2010/main" val="184489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ngle page lesson sample">
            <a:extLst>
              <a:ext uri="{FF2B5EF4-FFF2-40B4-BE49-F238E27FC236}">
                <a16:creationId xmlns:a16="http://schemas.microsoft.com/office/drawing/2014/main" id="{2968C96C-7CFF-2F41-8DD1-39CB6763E03B}"/>
              </a:ext>
            </a:extLst>
          </p:cNvPr>
          <p:cNvPicPr>
            <a:picLocks noChangeAspect="1"/>
          </p:cNvPicPr>
          <p:nvPr/>
        </p:nvPicPr>
        <p:blipFill>
          <a:blip r:embed="rId2"/>
          <a:stretch>
            <a:fillRect/>
          </a:stretch>
        </p:blipFill>
        <p:spPr>
          <a:xfrm>
            <a:off x="1310543" y="1627414"/>
            <a:ext cx="9321800" cy="4432300"/>
          </a:xfrm>
          <a:prstGeom prst="rect">
            <a:avLst/>
          </a:prstGeom>
        </p:spPr>
      </p:pic>
      <p:pic>
        <p:nvPicPr>
          <p:cNvPr id="4" name="Picture 3">
            <a:extLst>
              <a:ext uri="{FF2B5EF4-FFF2-40B4-BE49-F238E27FC236}">
                <a16:creationId xmlns:a16="http://schemas.microsoft.com/office/drawing/2014/main" id="{0B309D36-2DDC-A44F-ADE8-58D055CEA7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900" y="182336"/>
            <a:ext cx="11054102" cy="1445078"/>
          </a:xfrm>
          <a:prstGeom prst="rect">
            <a:avLst/>
          </a:prstGeom>
        </p:spPr>
      </p:pic>
      <p:sp>
        <p:nvSpPr>
          <p:cNvPr id="5" name="Title 4" descr="Single-page lesson layout">
            <a:extLst>
              <a:ext uri="{FF2B5EF4-FFF2-40B4-BE49-F238E27FC236}">
                <a16:creationId xmlns:a16="http://schemas.microsoft.com/office/drawing/2014/main" id="{43F9F4C7-A7EB-EE42-BA27-D1607711ACD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Single-page lesson layout</a:t>
            </a:r>
          </a:p>
        </p:txBody>
      </p:sp>
      <p:sp>
        <p:nvSpPr>
          <p:cNvPr id="7" name="TextBox 6">
            <a:extLst>
              <a:ext uri="{FF2B5EF4-FFF2-40B4-BE49-F238E27FC236}">
                <a16:creationId xmlns:a16="http://schemas.microsoft.com/office/drawing/2014/main" id="{0C1BE33B-8648-F643-99AA-1CB07830FC98}"/>
              </a:ext>
            </a:extLst>
          </p:cNvPr>
          <p:cNvSpPr txBox="1"/>
          <p:nvPr/>
        </p:nvSpPr>
        <p:spPr>
          <a:xfrm>
            <a:off x="7748016" y="2223695"/>
            <a:ext cx="3608832" cy="2862322"/>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Example Lesson plan within the same course. This is referred to as a single-page Lesson.</a:t>
            </a:r>
          </a:p>
          <a:p>
            <a:endParaRPr lang="en-US" dirty="0"/>
          </a:p>
          <a:p>
            <a:r>
              <a:rPr lang="en-US" dirty="0"/>
              <a:t>Students can use the </a:t>
            </a:r>
            <a:r>
              <a:rPr lang="en-US" i="1" dirty="0"/>
              <a:t>Next</a:t>
            </a:r>
            <a:r>
              <a:rPr lang="en-US" dirty="0"/>
              <a:t> button to proceed in ‘order’. </a:t>
            </a:r>
          </a:p>
          <a:p>
            <a:endParaRPr lang="en-US" dirty="0"/>
          </a:p>
          <a:p>
            <a:r>
              <a:rPr lang="en-US" b="1" i="1" dirty="0"/>
              <a:t>Based off – Dr. Read’s course. </a:t>
            </a:r>
          </a:p>
        </p:txBody>
      </p:sp>
    </p:spTree>
    <p:extLst>
      <p:ext uri="{BB962C8B-B14F-4D97-AF65-F5344CB8AC3E}">
        <p14:creationId xmlns:p14="http://schemas.microsoft.com/office/powerpoint/2010/main" val="132744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gle page lesson layout with expanders">
            <a:extLst>
              <a:ext uri="{FF2B5EF4-FFF2-40B4-BE49-F238E27FC236}">
                <a16:creationId xmlns:a16="http://schemas.microsoft.com/office/drawing/2014/main" id="{4024A2B8-84CF-B147-B887-45E67200741D}"/>
              </a:ext>
            </a:extLst>
          </p:cNvPr>
          <p:cNvPicPr>
            <a:picLocks noChangeAspect="1"/>
          </p:cNvPicPr>
          <p:nvPr/>
        </p:nvPicPr>
        <p:blipFill>
          <a:blip r:embed="rId2"/>
          <a:stretch>
            <a:fillRect/>
          </a:stretch>
        </p:blipFill>
        <p:spPr>
          <a:xfrm>
            <a:off x="1292352" y="1724887"/>
            <a:ext cx="9334500" cy="4787900"/>
          </a:xfrm>
          <a:prstGeom prst="rect">
            <a:avLst/>
          </a:prstGeom>
        </p:spPr>
      </p:pic>
      <p:pic>
        <p:nvPicPr>
          <p:cNvPr id="9" name="Picture 8">
            <a:extLst>
              <a:ext uri="{FF2B5EF4-FFF2-40B4-BE49-F238E27FC236}">
                <a16:creationId xmlns:a16="http://schemas.microsoft.com/office/drawing/2014/main" id="{5C49EA34-F27A-0443-927A-1D9A0F3557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900" y="182336"/>
            <a:ext cx="11054102" cy="1445078"/>
          </a:xfrm>
          <a:prstGeom prst="rect">
            <a:avLst/>
          </a:prstGeom>
        </p:spPr>
      </p:pic>
      <p:sp>
        <p:nvSpPr>
          <p:cNvPr id="2" name="Title 1">
            <a:extLst>
              <a:ext uri="{FF2B5EF4-FFF2-40B4-BE49-F238E27FC236}">
                <a16:creationId xmlns:a16="http://schemas.microsoft.com/office/drawing/2014/main" id="{F3F11C9E-551F-3149-AC3B-8A61A08D7084}"/>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Single page lesson layout with expanders</a:t>
            </a:r>
          </a:p>
        </p:txBody>
      </p:sp>
      <p:sp>
        <p:nvSpPr>
          <p:cNvPr id="7" name="TextBox 6">
            <a:extLst>
              <a:ext uri="{FF2B5EF4-FFF2-40B4-BE49-F238E27FC236}">
                <a16:creationId xmlns:a16="http://schemas.microsoft.com/office/drawing/2014/main" id="{0C1BE33B-8648-F643-99AA-1CB07830FC98}"/>
              </a:ext>
            </a:extLst>
          </p:cNvPr>
          <p:cNvSpPr txBox="1"/>
          <p:nvPr/>
        </p:nvSpPr>
        <p:spPr>
          <a:xfrm>
            <a:off x="7290816" y="1627414"/>
            <a:ext cx="3608832" cy="4801314"/>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Example Lesson plan within the same course. This is referred to as a single-page Lesson - Expanders. The Objectives, Read, View, and To Do sections are contain content and links, but can be collapsed to reduce overly long pages as desired by the student.</a:t>
            </a:r>
          </a:p>
          <a:p>
            <a:endParaRPr lang="en-US" dirty="0"/>
          </a:p>
          <a:p>
            <a:r>
              <a:rPr lang="en-US" dirty="0"/>
              <a:t>Students can use the </a:t>
            </a:r>
            <a:r>
              <a:rPr lang="en-US" i="1" dirty="0"/>
              <a:t>Next</a:t>
            </a:r>
            <a:r>
              <a:rPr lang="en-US" dirty="0"/>
              <a:t> button to proceed in ‘order’.  Note students must mark this page as complete in order to gain access to future pages</a:t>
            </a:r>
          </a:p>
          <a:p>
            <a:endParaRPr lang="en-US" dirty="0"/>
          </a:p>
          <a:p>
            <a:r>
              <a:rPr lang="en-US" b="1" i="1" dirty="0"/>
              <a:t>Based off – Dr. Read’s course. </a:t>
            </a:r>
          </a:p>
        </p:txBody>
      </p:sp>
    </p:spTree>
    <p:extLst>
      <p:ext uri="{BB962C8B-B14F-4D97-AF65-F5344CB8AC3E}">
        <p14:creationId xmlns:p14="http://schemas.microsoft.com/office/powerpoint/2010/main" val="159458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5" y="1627414"/>
            <a:ext cx="4693097" cy="5078313"/>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Example Lesson plan within the same course. This is referred to as a single-page Lesson – 2 columns. Objectives always appear on the left, while Read, Watch, &amp; Assignment are provided as links only on the right side.</a:t>
            </a:r>
          </a:p>
          <a:p>
            <a:endParaRPr lang="en-US" dirty="0"/>
          </a:p>
          <a:p>
            <a:r>
              <a:rPr lang="en-US" dirty="0"/>
              <a:t>A ‘Wrap-up’ checklist follows this page. The Module lineup (unseen to students in this example_, does not contain the assignments as line items, meaning the page navigation at the top will not include them. </a:t>
            </a:r>
            <a:br>
              <a:rPr lang="en-US" dirty="0"/>
            </a:br>
            <a:endParaRPr lang="en-US" dirty="0"/>
          </a:p>
          <a:p>
            <a:r>
              <a:rPr lang="en-US" dirty="0"/>
              <a:t>Students can use the </a:t>
            </a:r>
            <a:r>
              <a:rPr lang="en-US" i="1" dirty="0"/>
              <a:t>Next</a:t>
            </a:r>
            <a:r>
              <a:rPr lang="en-US" dirty="0"/>
              <a:t> button to proceed to the </a:t>
            </a:r>
            <a:r>
              <a:rPr lang="en-US" i="1" dirty="0"/>
              <a:t>Wrap Up </a:t>
            </a:r>
            <a:r>
              <a:rPr lang="en-US" dirty="0"/>
              <a:t>page. </a:t>
            </a:r>
            <a:br>
              <a:rPr lang="en-US" dirty="0"/>
            </a:br>
            <a:endParaRPr lang="en-US" dirty="0"/>
          </a:p>
          <a:p>
            <a:r>
              <a:rPr lang="en-US" b="1" i="1" dirty="0"/>
              <a:t>Based off – Dr. Read’s course. </a:t>
            </a:r>
          </a:p>
        </p:txBody>
      </p:sp>
      <p:pic>
        <p:nvPicPr>
          <p:cNvPr id="3" name="Picture 2" descr="Single page lesson sample with 2 columns">
            <a:extLst>
              <a:ext uri="{FF2B5EF4-FFF2-40B4-BE49-F238E27FC236}">
                <a16:creationId xmlns:a16="http://schemas.microsoft.com/office/drawing/2014/main" id="{C6BC6C5F-8379-8046-9889-2DFE19F655E8}"/>
              </a:ext>
            </a:extLst>
          </p:cNvPr>
          <p:cNvPicPr>
            <a:picLocks noChangeAspect="1"/>
          </p:cNvPicPr>
          <p:nvPr/>
        </p:nvPicPr>
        <p:blipFill>
          <a:blip r:embed="rId2"/>
          <a:stretch>
            <a:fillRect/>
          </a:stretch>
        </p:blipFill>
        <p:spPr>
          <a:xfrm>
            <a:off x="751742" y="1985010"/>
            <a:ext cx="6408309" cy="4443718"/>
          </a:xfrm>
          <a:prstGeom prst="rect">
            <a:avLst/>
          </a:prstGeom>
        </p:spPr>
      </p:pic>
      <p:pic>
        <p:nvPicPr>
          <p:cNvPr id="9" name="Picture 8">
            <a:extLst>
              <a:ext uri="{FF2B5EF4-FFF2-40B4-BE49-F238E27FC236}">
                <a16:creationId xmlns:a16="http://schemas.microsoft.com/office/drawing/2014/main" id="{204017BF-A647-244A-80EE-E5DCE866D4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900" y="182336"/>
            <a:ext cx="11054102" cy="1445078"/>
          </a:xfrm>
          <a:prstGeom prst="rect">
            <a:avLst/>
          </a:prstGeom>
        </p:spPr>
      </p:pic>
      <p:sp>
        <p:nvSpPr>
          <p:cNvPr id="2" name="Title 1">
            <a:extLst>
              <a:ext uri="{FF2B5EF4-FFF2-40B4-BE49-F238E27FC236}">
                <a16:creationId xmlns:a16="http://schemas.microsoft.com/office/drawing/2014/main" id="{ACADCE49-748A-CD4E-A2C5-1A087E62D2BC}"/>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Single page lesson sample with 2 columns</a:t>
            </a:r>
          </a:p>
        </p:txBody>
      </p:sp>
    </p:spTree>
    <p:extLst>
      <p:ext uri="{BB962C8B-B14F-4D97-AF65-F5344CB8AC3E}">
        <p14:creationId xmlns:p14="http://schemas.microsoft.com/office/powerpoint/2010/main" val="412849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ample assignment page">
            <a:extLst>
              <a:ext uri="{FF2B5EF4-FFF2-40B4-BE49-F238E27FC236}">
                <a16:creationId xmlns:a16="http://schemas.microsoft.com/office/drawing/2014/main" id="{F29BCF9D-826B-CE4E-97C7-491A92715142}"/>
              </a:ext>
            </a:extLst>
          </p:cNvPr>
          <p:cNvPicPr>
            <a:picLocks noChangeAspect="1"/>
          </p:cNvPicPr>
          <p:nvPr/>
        </p:nvPicPr>
        <p:blipFill>
          <a:blip r:embed="rId2"/>
          <a:stretch>
            <a:fillRect/>
          </a:stretch>
        </p:blipFill>
        <p:spPr>
          <a:xfrm>
            <a:off x="991573" y="1565109"/>
            <a:ext cx="9450875" cy="5285867"/>
          </a:xfrm>
          <a:prstGeom prst="rect">
            <a:avLst/>
          </a:prstGeom>
        </p:spPr>
      </p:pic>
      <p:pic>
        <p:nvPicPr>
          <p:cNvPr id="10" name="Picture 9">
            <a:extLst>
              <a:ext uri="{FF2B5EF4-FFF2-40B4-BE49-F238E27FC236}">
                <a16:creationId xmlns:a16="http://schemas.microsoft.com/office/drawing/2014/main" id="{9A82B7FC-E6A2-8744-849B-DC6A85ED7C8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900" y="182336"/>
            <a:ext cx="11054102" cy="1445078"/>
          </a:xfrm>
          <a:prstGeom prst="rect">
            <a:avLst/>
          </a:prstGeom>
        </p:spPr>
      </p:pic>
      <p:sp>
        <p:nvSpPr>
          <p:cNvPr id="2" name="Title 1">
            <a:extLst>
              <a:ext uri="{FF2B5EF4-FFF2-40B4-BE49-F238E27FC236}">
                <a16:creationId xmlns:a16="http://schemas.microsoft.com/office/drawing/2014/main" id="{45CFF0EE-5E6E-394E-94FE-4CD1291BCB7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Example assignment page</a:t>
            </a:r>
          </a:p>
        </p:txBody>
      </p:sp>
      <p:sp>
        <p:nvSpPr>
          <p:cNvPr id="7" name="TextBox 6">
            <a:extLst>
              <a:ext uri="{FF2B5EF4-FFF2-40B4-BE49-F238E27FC236}">
                <a16:creationId xmlns:a16="http://schemas.microsoft.com/office/drawing/2014/main" id="{0C1BE33B-8648-F643-99AA-1CB07830FC98}"/>
              </a:ext>
            </a:extLst>
          </p:cNvPr>
          <p:cNvSpPr txBox="1"/>
          <p:nvPr/>
        </p:nvSpPr>
        <p:spPr>
          <a:xfrm>
            <a:off x="3584448" y="2469933"/>
            <a:ext cx="8399465" cy="1754326"/>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Example Assignment page with the assignment purpose provided along with steps for completion. The assignment utilizes a Flipgrid integration. A rubric is included.</a:t>
            </a:r>
            <a:br>
              <a:rPr lang="en-US" dirty="0"/>
            </a:br>
            <a:endParaRPr lang="en-US" dirty="0"/>
          </a:p>
          <a:p>
            <a:r>
              <a:rPr lang="en-US" b="1" i="1" dirty="0"/>
              <a:t>Based off – Dr. Read’s course. </a:t>
            </a:r>
          </a:p>
        </p:txBody>
      </p:sp>
    </p:spTree>
    <p:extLst>
      <p:ext uri="{BB962C8B-B14F-4D97-AF65-F5344CB8AC3E}">
        <p14:creationId xmlns:p14="http://schemas.microsoft.com/office/powerpoint/2010/main" val="402495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2-page lesson ">
            <a:extLst>
              <a:ext uri="{FF2B5EF4-FFF2-40B4-BE49-F238E27FC236}">
                <a16:creationId xmlns:a16="http://schemas.microsoft.com/office/drawing/2014/main" id="{0C1BE33B-8648-F643-99AA-1CB07830FC98}"/>
              </a:ext>
            </a:extLst>
          </p:cNvPr>
          <p:cNvSpPr txBox="1"/>
          <p:nvPr/>
        </p:nvSpPr>
        <p:spPr>
          <a:xfrm>
            <a:off x="6893169" y="2469933"/>
            <a:ext cx="5090744" cy="3139321"/>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Example Lesson page within the same course. This is referred to as a 2-page Lesson – Content Tabs. A lesson introduction and Objectives always appear on on the first page. When students click Next, they are taken to </a:t>
            </a:r>
            <a:r>
              <a:rPr lang="en-US" i="1" dirty="0"/>
              <a:t>Read, View, Explore activities, </a:t>
            </a:r>
            <a:r>
              <a:rPr lang="en-US" dirty="0"/>
              <a:t>and a </a:t>
            </a:r>
            <a:r>
              <a:rPr lang="en-US" i="1" dirty="0"/>
              <a:t>Quick Check. </a:t>
            </a:r>
          </a:p>
          <a:p>
            <a:endParaRPr lang="en-US" dirty="0"/>
          </a:p>
          <a:p>
            <a:endParaRPr lang="en-US" dirty="0"/>
          </a:p>
          <a:p>
            <a:r>
              <a:rPr lang="en-US" b="1" i="1" dirty="0"/>
              <a:t>Based off – Dr. Read’s course. </a:t>
            </a:r>
          </a:p>
        </p:txBody>
      </p:sp>
      <p:pic>
        <p:nvPicPr>
          <p:cNvPr id="3" name="Picture 2" descr="2 page lesson, page 1">
            <a:extLst>
              <a:ext uri="{FF2B5EF4-FFF2-40B4-BE49-F238E27FC236}">
                <a16:creationId xmlns:a16="http://schemas.microsoft.com/office/drawing/2014/main" id="{1E9E6E16-0483-2B41-B67E-D49CB4F6BEDC}"/>
              </a:ext>
            </a:extLst>
          </p:cNvPr>
          <p:cNvPicPr>
            <a:picLocks noChangeAspect="1"/>
          </p:cNvPicPr>
          <p:nvPr/>
        </p:nvPicPr>
        <p:blipFill>
          <a:blip r:embed="rId2"/>
          <a:stretch>
            <a:fillRect/>
          </a:stretch>
        </p:blipFill>
        <p:spPr>
          <a:xfrm>
            <a:off x="208087" y="1919209"/>
            <a:ext cx="6426200" cy="4610100"/>
          </a:xfrm>
          <a:prstGeom prst="rect">
            <a:avLst/>
          </a:prstGeom>
        </p:spPr>
      </p:pic>
      <p:pic>
        <p:nvPicPr>
          <p:cNvPr id="9" name="Picture 8">
            <a:extLst>
              <a:ext uri="{FF2B5EF4-FFF2-40B4-BE49-F238E27FC236}">
                <a16:creationId xmlns:a16="http://schemas.microsoft.com/office/drawing/2014/main" id="{7FD5D627-456F-D346-BE0E-2B14D64CFF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900" y="182336"/>
            <a:ext cx="11054102" cy="1445078"/>
          </a:xfrm>
          <a:prstGeom prst="rect">
            <a:avLst/>
          </a:prstGeom>
        </p:spPr>
      </p:pic>
      <p:sp>
        <p:nvSpPr>
          <p:cNvPr id="2" name="Title 1">
            <a:extLst>
              <a:ext uri="{FF2B5EF4-FFF2-40B4-BE49-F238E27FC236}">
                <a16:creationId xmlns:a16="http://schemas.microsoft.com/office/drawing/2014/main" id="{721FEC36-E9A5-AD48-9484-63B4A252297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2 page lesson example, </a:t>
            </a:r>
            <a:r>
              <a:rPr lang="en-US" dirty="0" err="1"/>
              <a:t>pg</a:t>
            </a:r>
            <a:r>
              <a:rPr lang="en-US" dirty="0"/>
              <a:t> 1</a:t>
            </a:r>
          </a:p>
        </p:txBody>
      </p:sp>
    </p:spTree>
    <p:extLst>
      <p:ext uri="{BB962C8B-B14F-4D97-AF65-F5344CB8AC3E}">
        <p14:creationId xmlns:p14="http://schemas.microsoft.com/office/powerpoint/2010/main" val="38636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6893169" y="2469933"/>
            <a:ext cx="5090744" cy="2308324"/>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The </a:t>
            </a:r>
            <a:r>
              <a:rPr lang="en-US" i="1" dirty="0"/>
              <a:t>Read, View, Explore, Check </a:t>
            </a:r>
            <a:r>
              <a:rPr lang="en-US" dirty="0"/>
              <a:t>page is the second Lesson page in any module. Students click on the tabs to access links and embedded items. </a:t>
            </a:r>
            <a:endParaRPr lang="en-US" i="1" dirty="0"/>
          </a:p>
          <a:p>
            <a:endParaRPr lang="en-US" dirty="0"/>
          </a:p>
          <a:p>
            <a:endParaRPr lang="en-US" dirty="0"/>
          </a:p>
          <a:p>
            <a:r>
              <a:rPr lang="en-US" b="1" i="1" dirty="0"/>
              <a:t>Based off – Dr. Read’s course. </a:t>
            </a:r>
          </a:p>
        </p:txBody>
      </p:sp>
      <p:pic>
        <p:nvPicPr>
          <p:cNvPr id="4" name="Picture 3" descr="2nd page of the two page lesson sample - tabs are used to divide content">
            <a:extLst>
              <a:ext uri="{FF2B5EF4-FFF2-40B4-BE49-F238E27FC236}">
                <a16:creationId xmlns:a16="http://schemas.microsoft.com/office/drawing/2014/main" id="{B8A853FF-C86B-BE43-AA78-2AADCE6185D9}"/>
              </a:ext>
            </a:extLst>
          </p:cNvPr>
          <p:cNvPicPr>
            <a:picLocks noChangeAspect="1"/>
          </p:cNvPicPr>
          <p:nvPr/>
        </p:nvPicPr>
        <p:blipFill>
          <a:blip r:embed="rId2"/>
          <a:stretch>
            <a:fillRect/>
          </a:stretch>
        </p:blipFill>
        <p:spPr>
          <a:xfrm>
            <a:off x="906584" y="1739900"/>
            <a:ext cx="5689600" cy="5118100"/>
          </a:xfrm>
          <a:prstGeom prst="rect">
            <a:avLst/>
          </a:prstGeom>
        </p:spPr>
      </p:pic>
      <p:pic>
        <p:nvPicPr>
          <p:cNvPr id="9" name="Picture 8">
            <a:extLst>
              <a:ext uri="{FF2B5EF4-FFF2-40B4-BE49-F238E27FC236}">
                <a16:creationId xmlns:a16="http://schemas.microsoft.com/office/drawing/2014/main" id="{55792810-BDB6-8643-97F2-C73BDC04FD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900" y="182336"/>
            <a:ext cx="11054102" cy="1445078"/>
          </a:xfrm>
          <a:prstGeom prst="rect">
            <a:avLst/>
          </a:prstGeom>
        </p:spPr>
      </p:pic>
      <p:sp>
        <p:nvSpPr>
          <p:cNvPr id="2" name="Title 1">
            <a:extLst>
              <a:ext uri="{FF2B5EF4-FFF2-40B4-BE49-F238E27FC236}">
                <a16:creationId xmlns:a16="http://schemas.microsoft.com/office/drawing/2014/main" id="{7FB55AB7-3692-564B-923A-446099C6DB05}"/>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2-page lesson sample, </a:t>
            </a:r>
            <a:r>
              <a:rPr lang="en-US" dirty="0" err="1"/>
              <a:t>pg</a:t>
            </a:r>
            <a:r>
              <a:rPr lang="en-US" dirty="0"/>
              <a:t> 2</a:t>
            </a:r>
          </a:p>
        </p:txBody>
      </p:sp>
    </p:spTree>
    <p:extLst>
      <p:ext uri="{BB962C8B-B14F-4D97-AF65-F5344CB8AC3E}">
        <p14:creationId xmlns:p14="http://schemas.microsoft.com/office/powerpoint/2010/main" val="220424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737231" y="2215650"/>
            <a:ext cx="4199790" cy="3416320"/>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The </a:t>
            </a:r>
            <a:r>
              <a:rPr lang="en-US" i="1" dirty="0"/>
              <a:t>Read, View, Explore, Check </a:t>
            </a:r>
            <a:r>
              <a:rPr lang="en-US" dirty="0"/>
              <a:t>page always contains a Quick Check question which forces students to answer correctly before they can move on to the next graded items in the module lineup.</a:t>
            </a:r>
          </a:p>
          <a:p>
            <a:endParaRPr lang="en-US" dirty="0"/>
          </a:p>
          <a:p>
            <a:r>
              <a:rPr lang="en-US" dirty="0"/>
              <a:t>Note the navigation bar at the top allows students to access any item in the module. </a:t>
            </a:r>
          </a:p>
          <a:p>
            <a:endParaRPr lang="en-US" dirty="0"/>
          </a:p>
          <a:p>
            <a:r>
              <a:rPr lang="en-US" b="1" i="1" dirty="0"/>
              <a:t>Based off – Dr. Read’s course. </a:t>
            </a:r>
          </a:p>
        </p:txBody>
      </p:sp>
      <p:pic>
        <p:nvPicPr>
          <p:cNvPr id="3" name="Picture 2" descr=" Quick Check ">
            <a:extLst>
              <a:ext uri="{FF2B5EF4-FFF2-40B4-BE49-F238E27FC236}">
                <a16:creationId xmlns:a16="http://schemas.microsoft.com/office/drawing/2014/main" id="{75330BC2-5FDC-8A44-9BB6-71831EB2ADB2}"/>
              </a:ext>
            </a:extLst>
          </p:cNvPr>
          <p:cNvPicPr>
            <a:picLocks noChangeAspect="1"/>
          </p:cNvPicPr>
          <p:nvPr/>
        </p:nvPicPr>
        <p:blipFill>
          <a:blip r:embed="rId2"/>
          <a:stretch>
            <a:fillRect/>
          </a:stretch>
        </p:blipFill>
        <p:spPr>
          <a:xfrm>
            <a:off x="684822" y="2223694"/>
            <a:ext cx="6801619" cy="3385559"/>
          </a:xfrm>
          <a:prstGeom prst="rect">
            <a:avLst/>
          </a:prstGeom>
        </p:spPr>
      </p:pic>
      <p:pic>
        <p:nvPicPr>
          <p:cNvPr id="9" name="Picture 8">
            <a:extLst>
              <a:ext uri="{FF2B5EF4-FFF2-40B4-BE49-F238E27FC236}">
                <a16:creationId xmlns:a16="http://schemas.microsoft.com/office/drawing/2014/main" id="{2B5A0DD6-7358-E147-A564-5515420E1C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9900" y="182336"/>
            <a:ext cx="11054102" cy="1445078"/>
          </a:xfrm>
          <a:prstGeom prst="rect">
            <a:avLst/>
          </a:prstGeom>
        </p:spPr>
      </p:pic>
      <p:sp>
        <p:nvSpPr>
          <p:cNvPr id="2" name="Title 1">
            <a:extLst>
              <a:ext uri="{FF2B5EF4-FFF2-40B4-BE49-F238E27FC236}">
                <a16:creationId xmlns:a16="http://schemas.microsoft.com/office/drawing/2014/main" id="{635370BA-2600-1B42-9CF0-1F70B358DBEB}"/>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Quick Check</a:t>
            </a:r>
          </a:p>
        </p:txBody>
      </p:sp>
    </p:spTree>
    <p:extLst>
      <p:ext uri="{BB962C8B-B14F-4D97-AF65-F5344CB8AC3E}">
        <p14:creationId xmlns:p14="http://schemas.microsoft.com/office/powerpoint/2010/main" val="247545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613</Words>
  <Application>Microsoft Macintosh PowerPoint</Application>
  <PresentationFormat>Widescreen</PresentationFormat>
  <Paragraphs>63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 Sample Home page</vt:lpstr>
      <vt:lpstr>Single-page lesson layout</vt:lpstr>
      <vt:lpstr>Single page lesson layout with expanders</vt:lpstr>
      <vt:lpstr>Single page lesson sample with 2 columns</vt:lpstr>
      <vt:lpstr>Example assignment page</vt:lpstr>
      <vt:lpstr>2 page lesson example, pg 1</vt:lpstr>
      <vt:lpstr>2-page lesson sample, pg 2</vt:lpstr>
      <vt:lpstr>Quick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Michelle F</dc:creator>
  <cp:lastModifiedBy>Read, Michelle F</cp:lastModifiedBy>
  <cp:revision>5</cp:revision>
  <dcterms:created xsi:type="dcterms:W3CDTF">2022-03-23T14:12:00Z</dcterms:created>
  <dcterms:modified xsi:type="dcterms:W3CDTF">2022-03-24T00:31:56Z</dcterms:modified>
</cp:coreProperties>
</file>