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60" r:id="rId4"/>
    <p:sldId id="259" r:id="rId5"/>
    <p:sldId id="257" r:id="rId6"/>
    <p:sldId id="258" r:id="rId7"/>
    <p:sldId id="261" r:id="rId8"/>
    <p:sldId id="262"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329"/>
    <p:restoredTop sz="94694"/>
  </p:normalViewPr>
  <p:slideViewPr>
    <p:cSldViewPr snapToGrid="0" snapToObjects="1">
      <p:cViewPr varScale="1">
        <p:scale>
          <a:sx n="81" d="100"/>
          <a:sy n="81" d="100"/>
        </p:scale>
        <p:origin x="216" y="10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94D69-0E35-5F4E-9C2E-282B9ADCF8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825197-CF9E-3645-B6DD-495B8D1A4C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7709CD-2EF8-4142-A6B9-4BF9F4600288}"/>
              </a:ext>
            </a:extLst>
          </p:cNvPr>
          <p:cNvSpPr>
            <a:spLocks noGrp="1"/>
          </p:cNvSpPr>
          <p:nvPr>
            <p:ph type="dt" sz="half" idx="10"/>
          </p:nvPr>
        </p:nvSpPr>
        <p:spPr/>
        <p:txBody>
          <a:bodyPr/>
          <a:lstStyle/>
          <a:p>
            <a:fld id="{43E537F5-8654-0044-A139-7BDB22E06D5D}" type="datetimeFigureOut">
              <a:rPr lang="en-US" smtClean="0"/>
              <a:t>3/24/22</a:t>
            </a:fld>
            <a:endParaRPr lang="en-US"/>
          </a:p>
        </p:txBody>
      </p:sp>
      <p:sp>
        <p:nvSpPr>
          <p:cNvPr id="5" name="Footer Placeholder 4">
            <a:extLst>
              <a:ext uri="{FF2B5EF4-FFF2-40B4-BE49-F238E27FC236}">
                <a16:creationId xmlns:a16="http://schemas.microsoft.com/office/drawing/2014/main" id="{96EAD48B-3ABE-C74B-ADD8-8B172B65B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A2F26-0FD5-0941-A747-C5C3F7D49012}"/>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3599000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CAA0-8B70-1342-B023-EE422ABD12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A28724-183E-0245-95F0-2BAEF6EE35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95999E-B408-9C47-8251-F0466C193442}"/>
              </a:ext>
            </a:extLst>
          </p:cNvPr>
          <p:cNvSpPr>
            <a:spLocks noGrp="1"/>
          </p:cNvSpPr>
          <p:nvPr>
            <p:ph type="dt" sz="half" idx="10"/>
          </p:nvPr>
        </p:nvSpPr>
        <p:spPr/>
        <p:txBody>
          <a:bodyPr/>
          <a:lstStyle/>
          <a:p>
            <a:fld id="{43E537F5-8654-0044-A139-7BDB22E06D5D}" type="datetimeFigureOut">
              <a:rPr lang="en-US" smtClean="0"/>
              <a:t>3/24/22</a:t>
            </a:fld>
            <a:endParaRPr lang="en-US"/>
          </a:p>
        </p:txBody>
      </p:sp>
      <p:sp>
        <p:nvSpPr>
          <p:cNvPr id="5" name="Footer Placeholder 4">
            <a:extLst>
              <a:ext uri="{FF2B5EF4-FFF2-40B4-BE49-F238E27FC236}">
                <a16:creationId xmlns:a16="http://schemas.microsoft.com/office/drawing/2014/main" id="{C701C7C5-2146-C24D-A92A-36353414C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0A68A-7E23-D04C-8DB2-8119E8FC7552}"/>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110762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4FE1BC-6589-394C-A31A-BDF0A073D4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EBE7C0-652E-9740-87E9-2B750880BE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18227-0B66-564D-A286-0E6FD7C3B89A}"/>
              </a:ext>
            </a:extLst>
          </p:cNvPr>
          <p:cNvSpPr>
            <a:spLocks noGrp="1"/>
          </p:cNvSpPr>
          <p:nvPr>
            <p:ph type="dt" sz="half" idx="10"/>
          </p:nvPr>
        </p:nvSpPr>
        <p:spPr/>
        <p:txBody>
          <a:bodyPr/>
          <a:lstStyle/>
          <a:p>
            <a:fld id="{43E537F5-8654-0044-A139-7BDB22E06D5D}" type="datetimeFigureOut">
              <a:rPr lang="en-US" smtClean="0"/>
              <a:t>3/24/22</a:t>
            </a:fld>
            <a:endParaRPr lang="en-US"/>
          </a:p>
        </p:txBody>
      </p:sp>
      <p:sp>
        <p:nvSpPr>
          <p:cNvPr id="5" name="Footer Placeholder 4">
            <a:extLst>
              <a:ext uri="{FF2B5EF4-FFF2-40B4-BE49-F238E27FC236}">
                <a16:creationId xmlns:a16="http://schemas.microsoft.com/office/drawing/2014/main" id="{04E9322C-AC15-EA48-812A-691CDD6500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84BE7-8BF1-A347-9D57-1D067230E928}"/>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82370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98CA-4490-8642-BE15-4EE9F04301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5691D8-889A-024B-BEB9-2BE64F6AF3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01B134-4B6C-3E4E-9C58-FE89179B239B}"/>
              </a:ext>
            </a:extLst>
          </p:cNvPr>
          <p:cNvSpPr>
            <a:spLocks noGrp="1"/>
          </p:cNvSpPr>
          <p:nvPr>
            <p:ph type="dt" sz="half" idx="10"/>
          </p:nvPr>
        </p:nvSpPr>
        <p:spPr/>
        <p:txBody>
          <a:bodyPr/>
          <a:lstStyle/>
          <a:p>
            <a:fld id="{43E537F5-8654-0044-A139-7BDB22E06D5D}" type="datetimeFigureOut">
              <a:rPr lang="en-US" smtClean="0"/>
              <a:t>3/24/22</a:t>
            </a:fld>
            <a:endParaRPr lang="en-US"/>
          </a:p>
        </p:txBody>
      </p:sp>
      <p:sp>
        <p:nvSpPr>
          <p:cNvPr id="5" name="Footer Placeholder 4">
            <a:extLst>
              <a:ext uri="{FF2B5EF4-FFF2-40B4-BE49-F238E27FC236}">
                <a16:creationId xmlns:a16="http://schemas.microsoft.com/office/drawing/2014/main" id="{B8AFAF0C-BDC8-B442-8713-6BC83041A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5D6E8-9801-D24B-B64A-22E4385078EA}"/>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194360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C28EE-B3B1-8341-B3C7-A246EA2EFF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1720D9-FE07-174F-BDEE-1B8060AA90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4821A0-7497-204B-8286-5A5EFC637219}"/>
              </a:ext>
            </a:extLst>
          </p:cNvPr>
          <p:cNvSpPr>
            <a:spLocks noGrp="1"/>
          </p:cNvSpPr>
          <p:nvPr>
            <p:ph type="dt" sz="half" idx="10"/>
          </p:nvPr>
        </p:nvSpPr>
        <p:spPr/>
        <p:txBody>
          <a:bodyPr/>
          <a:lstStyle/>
          <a:p>
            <a:fld id="{43E537F5-8654-0044-A139-7BDB22E06D5D}" type="datetimeFigureOut">
              <a:rPr lang="en-US" smtClean="0"/>
              <a:t>3/24/22</a:t>
            </a:fld>
            <a:endParaRPr lang="en-US"/>
          </a:p>
        </p:txBody>
      </p:sp>
      <p:sp>
        <p:nvSpPr>
          <p:cNvPr id="5" name="Footer Placeholder 4">
            <a:extLst>
              <a:ext uri="{FF2B5EF4-FFF2-40B4-BE49-F238E27FC236}">
                <a16:creationId xmlns:a16="http://schemas.microsoft.com/office/drawing/2014/main" id="{5F894F7E-7E48-994D-AAA8-E99C962EC4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00D08-5FE8-7C40-B951-409501C7DF6D}"/>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46615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92516-7CEC-864C-A583-3ECEEE2D44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ED4E5E-7ABA-9544-8D39-F720F488E9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223409-D231-504F-9876-31EE6F291D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334493-481C-0B47-A41A-676868A102E9}"/>
              </a:ext>
            </a:extLst>
          </p:cNvPr>
          <p:cNvSpPr>
            <a:spLocks noGrp="1"/>
          </p:cNvSpPr>
          <p:nvPr>
            <p:ph type="dt" sz="half" idx="10"/>
          </p:nvPr>
        </p:nvSpPr>
        <p:spPr/>
        <p:txBody>
          <a:bodyPr/>
          <a:lstStyle/>
          <a:p>
            <a:fld id="{43E537F5-8654-0044-A139-7BDB22E06D5D}" type="datetimeFigureOut">
              <a:rPr lang="en-US" smtClean="0"/>
              <a:t>3/24/22</a:t>
            </a:fld>
            <a:endParaRPr lang="en-US"/>
          </a:p>
        </p:txBody>
      </p:sp>
      <p:sp>
        <p:nvSpPr>
          <p:cNvPr id="6" name="Footer Placeholder 5">
            <a:extLst>
              <a:ext uri="{FF2B5EF4-FFF2-40B4-BE49-F238E27FC236}">
                <a16:creationId xmlns:a16="http://schemas.microsoft.com/office/drawing/2014/main" id="{2715460F-D60A-844E-B317-B713B073E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13001-7462-F349-A05A-FDE855A35836}"/>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155225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361B-132B-0941-8784-F9F9EE7BDF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66AD63-74E7-C34A-B0A2-9C6E5ADEFF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20F442-3D14-9F4E-93F5-DAD26E86EC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8FBD27-5274-E942-92B6-0A2DD9396E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E7682-4DFC-A04E-B378-446951681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A50EAC-5F2C-6F44-9C3B-94D49A1ECF69}"/>
              </a:ext>
            </a:extLst>
          </p:cNvPr>
          <p:cNvSpPr>
            <a:spLocks noGrp="1"/>
          </p:cNvSpPr>
          <p:nvPr>
            <p:ph type="dt" sz="half" idx="10"/>
          </p:nvPr>
        </p:nvSpPr>
        <p:spPr/>
        <p:txBody>
          <a:bodyPr/>
          <a:lstStyle/>
          <a:p>
            <a:fld id="{43E537F5-8654-0044-A139-7BDB22E06D5D}" type="datetimeFigureOut">
              <a:rPr lang="en-US" smtClean="0"/>
              <a:t>3/24/22</a:t>
            </a:fld>
            <a:endParaRPr lang="en-US"/>
          </a:p>
        </p:txBody>
      </p:sp>
      <p:sp>
        <p:nvSpPr>
          <p:cNvPr id="8" name="Footer Placeholder 7">
            <a:extLst>
              <a:ext uri="{FF2B5EF4-FFF2-40B4-BE49-F238E27FC236}">
                <a16:creationId xmlns:a16="http://schemas.microsoft.com/office/drawing/2014/main" id="{EB2383CF-52C5-5F4B-AC03-181045B3A7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1F4C20-08EC-1246-9CB8-D6FB3BE9E2E2}"/>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3660573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0C174-C5FD-CF4E-A9A7-D7F6A1D356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C0DD67-181C-0244-8F9D-0FFC82E50E8D}"/>
              </a:ext>
            </a:extLst>
          </p:cNvPr>
          <p:cNvSpPr>
            <a:spLocks noGrp="1"/>
          </p:cNvSpPr>
          <p:nvPr>
            <p:ph type="dt" sz="half" idx="10"/>
          </p:nvPr>
        </p:nvSpPr>
        <p:spPr/>
        <p:txBody>
          <a:bodyPr/>
          <a:lstStyle/>
          <a:p>
            <a:fld id="{43E537F5-8654-0044-A139-7BDB22E06D5D}" type="datetimeFigureOut">
              <a:rPr lang="en-US" smtClean="0"/>
              <a:t>3/24/22</a:t>
            </a:fld>
            <a:endParaRPr lang="en-US"/>
          </a:p>
        </p:txBody>
      </p:sp>
      <p:sp>
        <p:nvSpPr>
          <p:cNvPr id="4" name="Footer Placeholder 3">
            <a:extLst>
              <a:ext uri="{FF2B5EF4-FFF2-40B4-BE49-F238E27FC236}">
                <a16:creationId xmlns:a16="http://schemas.microsoft.com/office/drawing/2014/main" id="{CE380E16-2271-CA4D-81E4-AED4167512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BF558B-0308-124A-82E5-5CAA33E41F0E}"/>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347579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15118F-E7D1-FC48-9F74-C37F108B3C1B}"/>
              </a:ext>
            </a:extLst>
          </p:cNvPr>
          <p:cNvSpPr>
            <a:spLocks noGrp="1"/>
          </p:cNvSpPr>
          <p:nvPr>
            <p:ph type="dt" sz="half" idx="10"/>
          </p:nvPr>
        </p:nvSpPr>
        <p:spPr/>
        <p:txBody>
          <a:bodyPr/>
          <a:lstStyle/>
          <a:p>
            <a:fld id="{43E537F5-8654-0044-A139-7BDB22E06D5D}" type="datetimeFigureOut">
              <a:rPr lang="en-US" smtClean="0"/>
              <a:t>3/24/22</a:t>
            </a:fld>
            <a:endParaRPr lang="en-US"/>
          </a:p>
        </p:txBody>
      </p:sp>
      <p:sp>
        <p:nvSpPr>
          <p:cNvPr id="3" name="Footer Placeholder 2">
            <a:extLst>
              <a:ext uri="{FF2B5EF4-FFF2-40B4-BE49-F238E27FC236}">
                <a16:creationId xmlns:a16="http://schemas.microsoft.com/office/drawing/2014/main" id="{EFC46730-873C-E64E-A3E1-588D79E612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481962-9354-DB4F-882B-3843A1D12CE9}"/>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166008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4969-9F6F-F149-B91F-A1E3E62B64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07AEA0-A9D1-074D-BA96-B9CE2301EA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5EFA79-42BD-CC4C-A130-EB53052B6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903E16-4E73-514B-B1B6-8374B4811C5C}"/>
              </a:ext>
            </a:extLst>
          </p:cNvPr>
          <p:cNvSpPr>
            <a:spLocks noGrp="1"/>
          </p:cNvSpPr>
          <p:nvPr>
            <p:ph type="dt" sz="half" idx="10"/>
          </p:nvPr>
        </p:nvSpPr>
        <p:spPr/>
        <p:txBody>
          <a:bodyPr/>
          <a:lstStyle/>
          <a:p>
            <a:fld id="{43E537F5-8654-0044-A139-7BDB22E06D5D}" type="datetimeFigureOut">
              <a:rPr lang="en-US" smtClean="0"/>
              <a:t>3/24/22</a:t>
            </a:fld>
            <a:endParaRPr lang="en-US"/>
          </a:p>
        </p:txBody>
      </p:sp>
      <p:sp>
        <p:nvSpPr>
          <p:cNvPr id="6" name="Footer Placeholder 5">
            <a:extLst>
              <a:ext uri="{FF2B5EF4-FFF2-40B4-BE49-F238E27FC236}">
                <a16:creationId xmlns:a16="http://schemas.microsoft.com/office/drawing/2014/main" id="{D547CD2E-F96F-6C49-B709-F9E08CAEB7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8BDADF-149D-0341-A196-1B4EE207A4D0}"/>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236416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FDC2-FA71-8944-B622-845C7321A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CC1C44-7326-D54C-9BB1-88C4DC9AED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680C14-203F-9B4A-B0F6-D2EB5E113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0887F-D513-F043-BAE6-36AA9BDEBD0A}"/>
              </a:ext>
            </a:extLst>
          </p:cNvPr>
          <p:cNvSpPr>
            <a:spLocks noGrp="1"/>
          </p:cNvSpPr>
          <p:nvPr>
            <p:ph type="dt" sz="half" idx="10"/>
          </p:nvPr>
        </p:nvSpPr>
        <p:spPr/>
        <p:txBody>
          <a:bodyPr/>
          <a:lstStyle/>
          <a:p>
            <a:fld id="{43E537F5-8654-0044-A139-7BDB22E06D5D}" type="datetimeFigureOut">
              <a:rPr lang="en-US" smtClean="0"/>
              <a:t>3/24/22</a:t>
            </a:fld>
            <a:endParaRPr lang="en-US"/>
          </a:p>
        </p:txBody>
      </p:sp>
      <p:sp>
        <p:nvSpPr>
          <p:cNvPr id="6" name="Footer Placeholder 5">
            <a:extLst>
              <a:ext uri="{FF2B5EF4-FFF2-40B4-BE49-F238E27FC236}">
                <a16:creationId xmlns:a16="http://schemas.microsoft.com/office/drawing/2014/main" id="{69090766-76D4-DD4B-BDDB-6934EBCDA4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7D95F3-9DB8-C944-968E-C839C48ED8A2}"/>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2783988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401331-1A28-674E-B630-8CA0BF1B6C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3731EF-9084-2A4E-9477-79A85FF3F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F2207-E39B-604C-9276-EE70203546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37F5-8654-0044-A139-7BDB22E06D5D}" type="datetimeFigureOut">
              <a:rPr lang="en-US" smtClean="0"/>
              <a:t>3/24/22</a:t>
            </a:fld>
            <a:endParaRPr lang="en-US"/>
          </a:p>
        </p:txBody>
      </p:sp>
      <p:sp>
        <p:nvSpPr>
          <p:cNvPr id="5" name="Footer Placeholder 4">
            <a:extLst>
              <a:ext uri="{FF2B5EF4-FFF2-40B4-BE49-F238E27FC236}">
                <a16:creationId xmlns:a16="http://schemas.microsoft.com/office/drawing/2014/main" id="{470B9B18-BC93-B94F-AADD-3FDC86BE6F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57A4ED-9A54-6541-969B-06561B85C0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D32F3-E328-D642-BD3D-2036DD55E7B6}" type="slidenum">
              <a:rPr lang="en-US" smtClean="0"/>
              <a:t>‹#›</a:t>
            </a:fld>
            <a:endParaRPr lang="en-US"/>
          </a:p>
        </p:txBody>
      </p:sp>
    </p:spTree>
    <p:extLst>
      <p:ext uri="{BB962C8B-B14F-4D97-AF65-F5344CB8AC3E}">
        <p14:creationId xmlns:p14="http://schemas.microsoft.com/office/powerpoint/2010/main" val="4271628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7290816" y="2645263"/>
            <a:ext cx="4443984" cy="2308324"/>
          </a:xfrm>
          <a:prstGeom prst="rect">
            <a:avLst/>
          </a:prstGeom>
          <a:solidFill>
            <a:schemeClr val="bg1">
              <a:lumMod val="75000"/>
            </a:schemeClr>
          </a:solidFill>
        </p:spPr>
        <p:txBody>
          <a:bodyPr wrap="square" rtlCol="0">
            <a:spAutoFit/>
          </a:bodyPr>
          <a:lstStyle/>
          <a:p>
            <a:endParaRPr lang="en-US" dirty="0"/>
          </a:p>
          <a:p>
            <a:r>
              <a:rPr lang="en-US" dirty="0"/>
              <a:t>Homepage – </a:t>
            </a:r>
          </a:p>
          <a:p>
            <a:endParaRPr lang="en-US" dirty="0"/>
          </a:p>
          <a:p>
            <a:r>
              <a:rPr lang="en-US" dirty="0"/>
              <a:t>This homepage utilizes quick link icons and uses the syllabus page as the front page so that the Course Summary with links to assignments can be provided upfront.</a:t>
            </a:r>
          </a:p>
          <a:p>
            <a:endParaRPr lang="en-US" b="1" i="1" dirty="0"/>
          </a:p>
        </p:txBody>
      </p:sp>
      <p:pic>
        <p:nvPicPr>
          <p:cNvPr id="28" name="Picture 27" descr="HA 3375 Home page">
            <a:extLst>
              <a:ext uri="{FF2B5EF4-FFF2-40B4-BE49-F238E27FC236}">
                <a16:creationId xmlns:a16="http://schemas.microsoft.com/office/drawing/2014/main" id="{643AB560-FA01-1243-BDD1-63291879EBB4}"/>
              </a:ext>
            </a:extLst>
          </p:cNvPr>
          <p:cNvPicPr>
            <a:picLocks noChangeAspect="1"/>
          </p:cNvPicPr>
          <p:nvPr/>
        </p:nvPicPr>
        <p:blipFill>
          <a:blip r:embed="rId2"/>
          <a:stretch>
            <a:fillRect/>
          </a:stretch>
        </p:blipFill>
        <p:spPr>
          <a:xfrm>
            <a:off x="758190" y="1409700"/>
            <a:ext cx="6286500" cy="5448300"/>
          </a:xfrm>
          <a:prstGeom prst="rect">
            <a:avLst/>
          </a:prstGeom>
        </p:spPr>
      </p:pic>
      <p:sp>
        <p:nvSpPr>
          <p:cNvPr id="30" name="TextBox 29">
            <a:extLst>
              <a:ext uri="{FF2B5EF4-FFF2-40B4-BE49-F238E27FC236}">
                <a16:creationId xmlns:a16="http://schemas.microsoft.com/office/drawing/2014/main" id="{D7A0DC0D-466F-B041-81AA-213ECCEB5623}"/>
              </a:ext>
            </a:extLst>
          </p:cNvPr>
          <p:cNvSpPr txBox="1"/>
          <p:nvPr/>
        </p:nvSpPr>
        <p:spPr>
          <a:xfrm>
            <a:off x="208087" y="695757"/>
            <a:ext cx="11526713" cy="646331"/>
          </a:xfrm>
          <a:prstGeom prst="rect">
            <a:avLst/>
          </a:prstGeom>
          <a:noFill/>
        </p:spPr>
        <p:txBody>
          <a:bodyPr wrap="square" rtlCol="0">
            <a:spAutoFit/>
          </a:bodyPr>
          <a:lstStyle/>
          <a:p>
            <a:r>
              <a:rPr lang="en-US" b="1" dirty="0"/>
              <a:t>Audience: </a:t>
            </a:r>
            <a:r>
              <a:rPr lang="en-US" dirty="0"/>
              <a:t>Students needing this course to graduate from their program</a:t>
            </a:r>
          </a:p>
          <a:p>
            <a:r>
              <a:rPr lang="en-US" b="1" dirty="0"/>
              <a:t>Description: </a:t>
            </a:r>
            <a:r>
              <a:rPr lang="en-US" dirty="0"/>
              <a:t>F2F course with online lab-like weeks</a:t>
            </a:r>
          </a:p>
        </p:txBody>
      </p:sp>
      <p:sp>
        <p:nvSpPr>
          <p:cNvPr id="29" name="TextBox 28">
            <a:extLst>
              <a:ext uri="{FF2B5EF4-FFF2-40B4-BE49-F238E27FC236}">
                <a16:creationId xmlns:a16="http://schemas.microsoft.com/office/drawing/2014/main" id="{447527EE-25E9-D446-8F5F-32878767ECBA}"/>
              </a:ext>
            </a:extLst>
          </p:cNvPr>
          <p:cNvSpPr txBox="1"/>
          <p:nvPr/>
        </p:nvSpPr>
        <p:spPr>
          <a:xfrm>
            <a:off x="208087" y="107803"/>
            <a:ext cx="8659358" cy="646331"/>
          </a:xfrm>
          <a:prstGeom prst="rect">
            <a:avLst/>
          </a:prstGeom>
          <a:noFill/>
        </p:spPr>
        <p:txBody>
          <a:bodyPr wrap="none" rtlCol="0">
            <a:spAutoFit/>
          </a:bodyPr>
          <a:lstStyle/>
          <a:p>
            <a:r>
              <a:rPr lang="en-US" b="1" dirty="0"/>
              <a:t>Client: </a:t>
            </a:r>
            <a:r>
              <a:rPr lang="en-US" dirty="0"/>
              <a:t>HA 3375 – Principles of Accounting for Healthcare Managers; Cristian </a:t>
            </a:r>
            <a:r>
              <a:rPr lang="en-US" dirty="0" err="1"/>
              <a:t>Lieneck</a:t>
            </a:r>
            <a:r>
              <a:rPr lang="en-US" dirty="0"/>
              <a:t>, SME</a:t>
            </a:r>
          </a:p>
          <a:p>
            <a:r>
              <a:rPr lang="en-US" b="1" dirty="0"/>
              <a:t>Status: </a:t>
            </a:r>
            <a:r>
              <a:rPr lang="en-US" dirty="0"/>
              <a:t>Complete, waiting for initial run</a:t>
            </a:r>
          </a:p>
        </p:txBody>
      </p:sp>
      <p:sp>
        <p:nvSpPr>
          <p:cNvPr id="2" name="Title 1">
            <a:extLst>
              <a:ext uri="{FF2B5EF4-FFF2-40B4-BE49-F238E27FC236}">
                <a16:creationId xmlns:a16="http://schemas.microsoft.com/office/drawing/2014/main" id="{D88EE845-1FF8-3245-9B56-A0686656450D}"/>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Home page</a:t>
            </a:r>
          </a:p>
        </p:txBody>
      </p:sp>
    </p:spTree>
    <p:extLst>
      <p:ext uri="{BB962C8B-B14F-4D97-AF65-F5344CB8AC3E}">
        <p14:creationId xmlns:p14="http://schemas.microsoft.com/office/powerpoint/2010/main" val="184489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6984111" y="2821839"/>
            <a:ext cx="4443984" cy="2862322"/>
          </a:xfrm>
          <a:prstGeom prst="rect">
            <a:avLst/>
          </a:prstGeom>
          <a:solidFill>
            <a:schemeClr val="bg1">
              <a:lumMod val="75000"/>
            </a:schemeClr>
          </a:solidFill>
        </p:spPr>
        <p:txBody>
          <a:bodyPr wrap="square" rtlCol="0">
            <a:spAutoFit/>
          </a:bodyPr>
          <a:lstStyle/>
          <a:p>
            <a:endParaRPr lang="en-US" dirty="0"/>
          </a:p>
          <a:p>
            <a:r>
              <a:rPr lang="en-US" dirty="0"/>
              <a:t>Instructor Start Here – </a:t>
            </a:r>
          </a:p>
          <a:p>
            <a:endParaRPr lang="en-US" dirty="0"/>
          </a:p>
          <a:p>
            <a:r>
              <a:rPr lang="en-US" dirty="0"/>
              <a:t>This unpublished page (hidden from students) alerts instructors on what exactly they need to do to set up the course. Because this instructor likes to put due date information directly in the Assignment instructions, they will have to be updated each time the course is run. </a:t>
            </a:r>
          </a:p>
        </p:txBody>
      </p:sp>
      <p:pic>
        <p:nvPicPr>
          <p:cNvPr id="4" name="Picture 3" descr="HA 3375 Start Here page">
            <a:extLst>
              <a:ext uri="{FF2B5EF4-FFF2-40B4-BE49-F238E27FC236}">
                <a16:creationId xmlns:a16="http://schemas.microsoft.com/office/drawing/2014/main" id="{0A295ED9-4D0F-1343-B0D2-90FD04E847B3}"/>
              </a:ext>
            </a:extLst>
          </p:cNvPr>
          <p:cNvPicPr>
            <a:picLocks noChangeAspect="1"/>
          </p:cNvPicPr>
          <p:nvPr/>
        </p:nvPicPr>
        <p:blipFill>
          <a:blip r:embed="rId2"/>
          <a:stretch>
            <a:fillRect/>
          </a:stretch>
        </p:blipFill>
        <p:spPr>
          <a:xfrm>
            <a:off x="838200" y="1342088"/>
            <a:ext cx="5257800" cy="5600700"/>
          </a:xfrm>
          <a:prstGeom prst="rect">
            <a:avLst/>
          </a:prstGeom>
        </p:spPr>
      </p:pic>
      <p:pic>
        <p:nvPicPr>
          <p:cNvPr id="9" name="Picture 8">
            <a:extLst>
              <a:ext uri="{FF2B5EF4-FFF2-40B4-BE49-F238E27FC236}">
                <a16:creationId xmlns:a16="http://schemas.microsoft.com/office/drawing/2014/main" id="{6EC46737-292A-9B4A-9289-31799FBDF79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5811" y="207494"/>
            <a:ext cx="6718300" cy="927100"/>
          </a:xfrm>
          <a:prstGeom prst="rect">
            <a:avLst/>
          </a:prstGeom>
        </p:spPr>
      </p:pic>
      <p:sp>
        <p:nvSpPr>
          <p:cNvPr id="2" name="Title 1">
            <a:extLst>
              <a:ext uri="{FF2B5EF4-FFF2-40B4-BE49-F238E27FC236}">
                <a16:creationId xmlns:a16="http://schemas.microsoft.com/office/drawing/2014/main" id="{AB91B64E-8CBF-2C49-A576-F7E2F443776C}"/>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Instructor Start Here page</a:t>
            </a:r>
          </a:p>
        </p:txBody>
      </p:sp>
    </p:spTree>
    <p:extLst>
      <p:ext uri="{BB962C8B-B14F-4D97-AF65-F5344CB8AC3E}">
        <p14:creationId xmlns:p14="http://schemas.microsoft.com/office/powerpoint/2010/main" val="2422839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 3375 Lesson Modules with &quot;Mark as Done&quot;.">
            <a:extLst>
              <a:ext uri="{FF2B5EF4-FFF2-40B4-BE49-F238E27FC236}">
                <a16:creationId xmlns:a16="http://schemas.microsoft.com/office/drawing/2014/main" id="{CE6A3BA5-6C2B-6040-9C6B-FA5934927F52}"/>
              </a:ext>
            </a:extLst>
          </p:cNvPr>
          <p:cNvPicPr>
            <a:picLocks noChangeAspect="1"/>
          </p:cNvPicPr>
          <p:nvPr/>
        </p:nvPicPr>
        <p:blipFill>
          <a:blip r:embed="rId2"/>
          <a:stretch>
            <a:fillRect/>
          </a:stretch>
        </p:blipFill>
        <p:spPr>
          <a:xfrm>
            <a:off x="441435" y="1379130"/>
            <a:ext cx="6718300" cy="4573212"/>
          </a:xfrm>
          <a:prstGeom prst="rect">
            <a:avLst/>
          </a:prstGeom>
        </p:spPr>
      </p:pic>
      <p:sp>
        <p:nvSpPr>
          <p:cNvPr id="7" name="TextBox 6">
            <a:extLst>
              <a:ext uri="{FF2B5EF4-FFF2-40B4-BE49-F238E27FC236}">
                <a16:creationId xmlns:a16="http://schemas.microsoft.com/office/drawing/2014/main" id="{0C1BE33B-8648-F643-99AA-1CB07830FC98}"/>
              </a:ext>
            </a:extLst>
          </p:cNvPr>
          <p:cNvSpPr txBox="1"/>
          <p:nvPr/>
        </p:nvSpPr>
        <p:spPr>
          <a:xfrm>
            <a:off x="7448471" y="2511574"/>
            <a:ext cx="4443984" cy="2308324"/>
          </a:xfrm>
          <a:prstGeom prst="rect">
            <a:avLst/>
          </a:prstGeom>
          <a:solidFill>
            <a:schemeClr val="bg1">
              <a:lumMod val="75000"/>
            </a:schemeClr>
          </a:solidFill>
        </p:spPr>
        <p:txBody>
          <a:bodyPr wrap="square" rtlCol="0">
            <a:spAutoFit/>
          </a:bodyPr>
          <a:lstStyle/>
          <a:p>
            <a:endParaRPr lang="en-US" dirty="0"/>
          </a:p>
          <a:p>
            <a:r>
              <a:rPr lang="en-US" dirty="0"/>
              <a:t>Module page – </a:t>
            </a:r>
          </a:p>
          <a:p>
            <a:endParaRPr lang="en-US" dirty="0"/>
          </a:p>
          <a:p>
            <a:r>
              <a:rPr lang="en-US" dirty="0"/>
              <a:t>Each module contains pages which must be “Marked as Done” so that students and the instructor can very clearly see that each page has been reviewed. </a:t>
            </a:r>
          </a:p>
          <a:p>
            <a:endParaRPr lang="en-US" b="1" i="1" dirty="0"/>
          </a:p>
        </p:txBody>
      </p:sp>
      <p:pic>
        <p:nvPicPr>
          <p:cNvPr id="8" name="Picture 7">
            <a:extLst>
              <a:ext uri="{FF2B5EF4-FFF2-40B4-BE49-F238E27FC236}">
                <a16:creationId xmlns:a16="http://schemas.microsoft.com/office/drawing/2014/main" id="{5D7BCBB9-C0DC-1C45-92E7-68966CAC3DC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5811" y="207494"/>
            <a:ext cx="6718300" cy="927100"/>
          </a:xfrm>
          <a:prstGeom prst="rect">
            <a:avLst/>
          </a:prstGeom>
        </p:spPr>
      </p:pic>
      <p:sp>
        <p:nvSpPr>
          <p:cNvPr id="2" name="Title 1">
            <a:extLst>
              <a:ext uri="{FF2B5EF4-FFF2-40B4-BE49-F238E27FC236}">
                <a16:creationId xmlns:a16="http://schemas.microsoft.com/office/drawing/2014/main" id="{FC75C85A-379E-B042-8029-8B967523EAAE}"/>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Modules page 1</a:t>
            </a:r>
          </a:p>
        </p:txBody>
      </p:sp>
    </p:spTree>
    <p:extLst>
      <p:ext uri="{BB962C8B-B14F-4D97-AF65-F5344CB8AC3E}">
        <p14:creationId xmlns:p14="http://schemas.microsoft.com/office/powerpoint/2010/main" val="273468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 3375 Modules page">
            <a:extLst>
              <a:ext uri="{FF2B5EF4-FFF2-40B4-BE49-F238E27FC236}">
                <a16:creationId xmlns:a16="http://schemas.microsoft.com/office/drawing/2014/main" id="{06C53ADF-9DDA-5247-AFDD-B7D79B9A184E}"/>
              </a:ext>
            </a:extLst>
          </p:cNvPr>
          <p:cNvPicPr>
            <a:picLocks noChangeAspect="1"/>
          </p:cNvPicPr>
          <p:nvPr/>
        </p:nvPicPr>
        <p:blipFill>
          <a:blip r:embed="rId2"/>
          <a:stretch>
            <a:fillRect/>
          </a:stretch>
        </p:blipFill>
        <p:spPr>
          <a:xfrm>
            <a:off x="265811" y="1298785"/>
            <a:ext cx="8050205" cy="4451290"/>
          </a:xfrm>
          <a:prstGeom prst="rect">
            <a:avLst/>
          </a:prstGeom>
        </p:spPr>
      </p:pic>
      <p:sp>
        <p:nvSpPr>
          <p:cNvPr id="7" name="TextBox 6">
            <a:extLst>
              <a:ext uri="{FF2B5EF4-FFF2-40B4-BE49-F238E27FC236}">
                <a16:creationId xmlns:a16="http://schemas.microsoft.com/office/drawing/2014/main" id="{0C1BE33B-8648-F643-99AA-1CB07830FC98}"/>
              </a:ext>
            </a:extLst>
          </p:cNvPr>
          <p:cNvSpPr txBox="1"/>
          <p:nvPr/>
        </p:nvSpPr>
        <p:spPr>
          <a:xfrm>
            <a:off x="8613422" y="1900196"/>
            <a:ext cx="3098800" cy="3416320"/>
          </a:xfrm>
          <a:prstGeom prst="rect">
            <a:avLst/>
          </a:prstGeom>
          <a:solidFill>
            <a:schemeClr val="bg1">
              <a:lumMod val="75000"/>
            </a:schemeClr>
          </a:solidFill>
        </p:spPr>
        <p:txBody>
          <a:bodyPr wrap="square" rtlCol="0">
            <a:spAutoFit/>
          </a:bodyPr>
          <a:lstStyle/>
          <a:p>
            <a:endParaRPr lang="en-US" dirty="0"/>
          </a:p>
          <a:p>
            <a:r>
              <a:rPr lang="en-US" dirty="0"/>
              <a:t>Student Start Here –</a:t>
            </a:r>
          </a:p>
          <a:p>
            <a:endParaRPr lang="en-US" dirty="0"/>
          </a:p>
          <a:p>
            <a:r>
              <a:rPr lang="en-US" dirty="0"/>
              <a:t>Students prepare for the course by addressing items in this Start Here module before coming to the first class meeting.</a:t>
            </a:r>
          </a:p>
          <a:p>
            <a:endParaRPr lang="en-US" dirty="0"/>
          </a:p>
          <a:p>
            <a:r>
              <a:rPr lang="en-US" dirty="0"/>
              <a:t>Note students must ”Mark as Done” certain pages.</a:t>
            </a:r>
          </a:p>
          <a:p>
            <a:endParaRPr lang="en-US" b="1" i="1" dirty="0"/>
          </a:p>
        </p:txBody>
      </p:sp>
      <p:pic>
        <p:nvPicPr>
          <p:cNvPr id="8" name="Picture 7">
            <a:extLst>
              <a:ext uri="{FF2B5EF4-FFF2-40B4-BE49-F238E27FC236}">
                <a16:creationId xmlns:a16="http://schemas.microsoft.com/office/drawing/2014/main" id="{3487AC48-2A68-754E-86AA-7F6E89DB27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5811" y="207494"/>
            <a:ext cx="6718300" cy="927100"/>
          </a:xfrm>
          <a:prstGeom prst="rect">
            <a:avLst/>
          </a:prstGeom>
        </p:spPr>
      </p:pic>
      <p:sp>
        <p:nvSpPr>
          <p:cNvPr id="2" name="Title 1">
            <a:extLst>
              <a:ext uri="{FF2B5EF4-FFF2-40B4-BE49-F238E27FC236}">
                <a16:creationId xmlns:a16="http://schemas.microsoft.com/office/drawing/2014/main" id="{D4BDA320-7009-9740-AE2F-6D4EAF3E8B56}"/>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Modules page 2</a:t>
            </a:r>
          </a:p>
        </p:txBody>
      </p:sp>
    </p:spTree>
    <p:extLst>
      <p:ext uri="{BB962C8B-B14F-4D97-AF65-F5344CB8AC3E}">
        <p14:creationId xmlns:p14="http://schemas.microsoft.com/office/powerpoint/2010/main" val="977018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 3375 Typical First Module Lesson page (before class)">
            <a:extLst>
              <a:ext uri="{FF2B5EF4-FFF2-40B4-BE49-F238E27FC236}">
                <a16:creationId xmlns:a16="http://schemas.microsoft.com/office/drawing/2014/main" id="{D379DA86-6E27-A744-B41E-FA244A502E4D}"/>
              </a:ext>
            </a:extLst>
          </p:cNvPr>
          <p:cNvPicPr>
            <a:picLocks noChangeAspect="1"/>
          </p:cNvPicPr>
          <p:nvPr/>
        </p:nvPicPr>
        <p:blipFill rotWithShape="1">
          <a:blip r:embed="rId2"/>
          <a:srcRect r="35863"/>
          <a:stretch/>
        </p:blipFill>
        <p:spPr>
          <a:xfrm>
            <a:off x="265811" y="1492940"/>
            <a:ext cx="6925211" cy="4473495"/>
          </a:xfrm>
          <a:prstGeom prst="rect">
            <a:avLst/>
          </a:prstGeom>
        </p:spPr>
      </p:pic>
      <p:sp>
        <p:nvSpPr>
          <p:cNvPr id="7" name="TextBox 6">
            <a:extLst>
              <a:ext uri="{FF2B5EF4-FFF2-40B4-BE49-F238E27FC236}">
                <a16:creationId xmlns:a16="http://schemas.microsoft.com/office/drawing/2014/main" id="{0C1BE33B-8648-F643-99AA-1CB07830FC98}"/>
              </a:ext>
            </a:extLst>
          </p:cNvPr>
          <p:cNvSpPr txBox="1"/>
          <p:nvPr/>
        </p:nvSpPr>
        <p:spPr>
          <a:xfrm>
            <a:off x="7290816" y="2645263"/>
            <a:ext cx="4443984" cy="1754326"/>
          </a:xfrm>
          <a:prstGeom prst="rect">
            <a:avLst/>
          </a:prstGeom>
          <a:solidFill>
            <a:schemeClr val="bg1">
              <a:lumMod val="75000"/>
            </a:schemeClr>
          </a:solidFill>
        </p:spPr>
        <p:txBody>
          <a:bodyPr wrap="square" rtlCol="0">
            <a:spAutoFit/>
          </a:bodyPr>
          <a:lstStyle/>
          <a:p>
            <a:endParaRPr lang="en-US" dirty="0"/>
          </a:p>
          <a:p>
            <a:r>
              <a:rPr lang="en-US" dirty="0"/>
              <a:t>Standard first page in a lesson module --</a:t>
            </a:r>
          </a:p>
          <a:p>
            <a:endParaRPr lang="en-US" dirty="0"/>
          </a:p>
          <a:p>
            <a:r>
              <a:rPr lang="en-US" dirty="0"/>
              <a:t>The initial lesson page contains the overview, objectives and </a:t>
            </a:r>
            <a:r>
              <a:rPr lang="en-US" i="1" dirty="0"/>
              <a:t>Read and Prepare </a:t>
            </a:r>
            <a:r>
              <a:rPr lang="en-US" dirty="0"/>
              <a:t>section.</a:t>
            </a:r>
          </a:p>
          <a:p>
            <a:endParaRPr lang="en-US" b="1" i="1" dirty="0"/>
          </a:p>
        </p:txBody>
      </p:sp>
      <p:pic>
        <p:nvPicPr>
          <p:cNvPr id="10" name="Picture 9">
            <a:extLst>
              <a:ext uri="{FF2B5EF4-FFF2-40B4-BE49-F238E27FC236}">
                <a16:creationId xmlns:a16="http://schemas.microsoft.com/office/drawing/2014/main" id="{F39F2693-30B0-0848-AEE6-39BB422CF30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5811" y="207494"/>
            <a:ext cx="6718300" cy="927100"/>
          </a:xfrm>
          <a:prstGeom prst="rect">
            <a:avLst/>
          </a:prstGeom>
        </p:spPr>
      </p:pic>
      <p:sp>
        <p:nvSpPr>
          <p:cNvPr id="2" name="Title 1">
            <a:extLst>
              <a:ext uri="{FF2B5EF4-FFF2-40B4-BE49-F238E27FC236}">
                <a16:creationId xmlns:a16="http://schemas.microsoft.com/office/drawing/2014/main" id="{C033E128-8DA0-D242-8D34-18F5250C556B}"/>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Typical First Lesson Page</a:t>
            </a:r>
          </a:p>
        </p:txBody>
      </p:sp>
    </p:spTree>
    <p:extLst>
      <p:ext uri="{BB962C8B-B14F-4D97-AF65-F5344CB8AC3E}">
        <p14:creationId xmlns:p14="http://schemas.microsoft.com/office/powerpoint/2010/main" val="245592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7290816" y="2645263"/>
            <a:ext cx="4443984" cy="1754326"/>
          </a:xfrm>
          <a:prstGeom prst="rect">
            <a:avLst/>
          </a:prstGeom>
          <a:solidFill>
            <a:schemeClr val="bg1">
              <a:lumMod val="75000"/>
            </a:schemeClr>
          </a:solidFill>
        </p:spPr>
        <p:txBody>
          <a:bodyPr wrap="square" rtlCol="0">
            <a:spAutoFit/>
          </a:bodyPr>
          <a:lstStyle/>
          <a:p>
            <a:endParaRPr lang="en-US" dirty="0"/>
          </a:p>
          <a:p>
            <a:r>
              <a:rPr lang="en-US" dirty="0"/>
              <a:t>Additional Learning Resources --</a:t>
            </a:r>
          </a:p>
          <a:p>
            <a:endParaRPr lang="en-US" dirty="0"/>
          </a:p>
          <a:p>
            <a:r>
              <a:rPr lang="en-US" dirty="0"/>
              <a:t>We included embedded Quizlet activities for studying terms.</a:t>
            </a:r>
          </a:p>
          <a:p>
            <a:endParaRPr lang="en-US" b="1" i="1" dirty="0"/>
          </a:p>
        </p:txBody>
      </p:sp>
      <p:pic>
        <p:nvPicPr>
          <p:cNvPr id="4" name="Picture 3" descr="Second module lesson page in any given lesson page using Quizlet.">
            <a:extLst>
              <a:ext uri="{FF2B5EF4-FFF2-40B4-BE49-F238E27FC236}">
                <a16:creationId xmlns:a16="http://schemas.microsoft.com/office/drawing/2014/main" id="{C0BA45AC-CF87-8F47-A321-E2678E2C3CA7}"/>
              </a:ext>
            </a:extLst>
          </p:cNvPr>
          <p:cNvPicPr>
            <a:picLocks noChangeAspect="1"/>
          </p:cNvPicPr>
          <p:nvPr/>
        </p:nvPicPr>
        <p:blipFill>
          <a:blip r:embed="rId2"/>
          <a:stretch>
            <a:fillRect/>
          </a:stretch>
        </p:blipFill>
        <p:spPr>
          <a:xfrm>
            <a:off x="786063" y="1627198"/>
            <a:ext cx="5694948" cy="5023308"/>
          </a:xfrm>
          <a:prstGeom prst="rect">
            <a:avLst/>
          </a:prstGeom>
        </p:spPr>
      </p:pic>
      <p:pic>
        <p:nvPicPr>
          <p:cNvPr id="8" name="Picture 7">
            <a:extLst>
              <a:ext uri="{FF2B5EF4-FFF2-40B4-BE49-F238E27FC236}">
                <a16:creationId xmlns:a16="http://schemas.microsoft.com/office/drawing/2014/main" id="{BC9A59EE-6C83-0042-B9AC-EC7BA002D2A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5811" y="207494"/>
            <a:ext cx="6718300" cy="927100"/>
          </a:xfrm>
          <a:prstGeom prst="rect">
            <a:avLst/>
          </a:prstGeom>
        </p:spPr>
      </p:pic>
      <p:sp>
        <p:nvSpPr>
          <p:cNvPr id="2" name="Title 1">
            <a:extLst>
              <a:ext uri="{FF2B5EF4-FFF2-40B4-BE49-F238E27FC236}">
                <a16:creationId xmlns:a16="http://schemas.microsoft.com/office/drawing/2014/main" id="{8719512D-1E68-B149-8633-3E566341B8B1}"/>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Typical Second Lesson Page sample - Quizlet</a:t>
            </a:r>
          </a:p>
        </p:txBody>
      </p:sp>
    </p:spTree>
    <p:extLst>
      <p:ext uri="{BB962C8B-B14F-4D97-AF65-F5344CB8AC3E}">
        <p14:creationId xmlns:p14="http://schemas.microsoft.com/office/powerpoint/2010/main" val="3200096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6984111" y="2821839"/>
            <a:ext cx="4443984" cy="2585323"/>
          </a:xfrm>
          <a:prstGeom prst="rect">
            <a:avLst/>
          </a:prstGeom>
          <a:solidFill>
            <a:schemeClr val="bg1">
              <a:lumMod val="75000"/>
            </a:schemeClr>
          </a:solidFill>
        </p:spPr>
        <p:txBody>
          <a:bodyPr wrap="square" rtlCol="0">
            <a:spAutoFit/>
          </a:bodyPr>
          <a:lstStyle/>
          <a:p>
            <a:endParaRPr lang="en-US" dirty="0"/>
          </a:p>
          <a:p>
            <a:r>
              <a:rPr lang="en-US" dirty="0"/>
              <a:t>Metacognitive modeling videos –</a:t>
            </a:r>
          </a:p>
          <a:p>
            <a:endParaRPr lang="en-US" dirty="0"/>
          </a:p>
          <a:p>
            <a:r>
              <a:rPr lang="en-US" dirty="0"/>
              <a:t>Because skills developed in this course are technologically intricate, the instructor wanted to clearly demonstrate the approach. He speaks out loud his metacognitive thinking as he moves through the steps in the video. </a:t>
            </a:r>
          </a:p>
        </p:txBody>
      </p:sp>
      <p:pic>
        <p:nvPicPr>
          <p:cNvPr id="4" name="Picture 3" descr="HA 3375 Typical Second Day lesson page using instructor metacognitive modeling videos.">
            <a:extLst>
              <a:ext uri="{FF2B5EF4-FFF2-40B4-BE49-F238E27FC236}">
                <a16:creationId xmlns:a16="http://schemas.microsoft.com/office/drawing/2014/main" id="{E8EAE017-51BA-4E43-BA38-7636113E9D8F}"/>
              </a:ext>
            </a:extLst>
          </p:cNvPr>
          <p:cNvPicPr>
            <a:picLocks noChangeAspect="1"/>
          </p:cNvPicPr>
          <p:nvPr/>
        </p:nvPicPr>
        <p:blipFill>
          <a:blip r:embed="rId2"/>
          <a:stretch>
            <a:fillRect/>
          </a:stretch>
        </p:blipFill>
        <p:spPr>
          <a:xfrm>
            <a:off x="1381506" y="1344039"/>
            <a:ext cx="5295900" cy="5651500"/>
          </a:xfrm>
          <a:prstGeom prst="rect">
            <a:avLst/>
          </a:prstGeom>
        </p:spPr>
      </p:pic>
      <p:pic>
        <p:nvPicPr>
          <p:cNvPr id="8" name="Picture 7">
            <a:extLst>
              <a:ext uri="{FF2B5EF4-FFF2-40B4-BE49-F238E27FC236}">
                <a16:creationId xmlns:a16="http://schemas.microsoft.com/office/drawing/2014/main" id="{BD434094-2937-0E46-8F3F-440BA9A4A42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5811" y="207494"/>
            <a:ext cx="6718300" cy="927100"/>
          </a:xfrm>
          <a:prstGeom prst="rect">
            <a:avLst/>
          </a:prstGeom>
        </p:spPr>
      </p:pic>
      <p:sp>
        <p:nvSpPr>
          <p:cNvPr id="2" name="Title 1">
            <a:extLst>
              <a:ext uri="{FF2B5EF4-FFF2-40B4-BE49-F238E27FC236}">
                <a16:creationId xmlns:a16="http://schemas.microsoft.com/office/drawing/2014/main" id="{BFEEC30B-4BD3-D943-B691-131ED9B7A5B7}"/>
              </a:ext>
            </a:extLst>
          </p:cNvPr>
          <p:cNvSpPr>
            <a:spLocks noGrp="1"/>
          </p:cNvSpPr>
          <p:nvPr>
            <p:ph type="ctrTitle"/>
          </p:nvPr>
        </p:nvSpPr>
        <p:spPr>
          <a:xfrm>
            <a:off x="1524000" y="-2387600"/>
            <a:ext cx="9144000" cy="2387600"/>
          </a:xfrm>
        </p:spPr>
        <p:txBody>
          <a:bodyPr vert="horz" lIns="91440" tIns="45720" rIns="91440" bIns="45720" rtlCol="0" anchor="b">
            <a:normAutofit fontScale="90000"/>
          </a:bodyPr>
          <a:lstStyle/>
          <a:p>
            <a:r>
              <a:rPr lang="en-US" dirty="0"/>
              <a:t>Typical Second Lesson page sample – Metacognitive Modeling Videos</a:t>
            </a:r>
          </a:p>
        </p:txBody>
      </p:sp>
    </p:spTree>
    <p:extLst>
      <p:ext uri="{BB962C8B-B14F-4D97-AF65-F5344CB8AC3E}">
        <p14:creationId xmlns:p14="http://schemas.microsoft.com/office/powerpoint/2010/main" val="1294908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6984111" y="2821839"/>
            <a:ext cx="4443984" cy="2031325"/>
          </a:xfrm>
          <a:prstGeom prst="rect">
            <a:avLst/>
          </a:prstGeom>
          <a:solidFill>
            <a:schemeClr val="bg1">
              <a:lumMod val="75000"/>
            </a:schemeClr>
          </a:solidFill>
        </p:spPr>
        <p:txBody>
          <a:bodyPr wrap="square" rtlCol="0">
            <a:spAutoFit/>
          </a:bodyPr>
          <a:lstStyle/>
          <a:p>
            <a:endParaRPr lang="en-US" dirty="0"/>
          </a:p>
          <a:p>
            <a:r>
              <a:rPr lang="en-US" dirty="0"/>
              <a:t>Metacognitive modeling videos –</a:t>
            </a:r>
          </a:p>
          <a:p>
            <a:endParaRPr lang="en-US" dirty="0"/>
          </a:p>
          <a:p>
            <a:r>
              <a:rPr lang="en-US" dirty="0"/>
              <a:t>Students solve problems on their own but record themselves doing so while they think aloud. Then they post their videos here for peer feedback using Flipgrid.</a:t>
            </a:r>
          </a:p>
        </p:txBody>
      </p:sp>
      <p:pic>
        <p:nvPicPr>
          <p:cNvPr id="3" name="Picture 2" descr="HA 3375 Assignment/discussion page - Students model and discuss">
            <a:extLst>
              <a:ext uri="{FF2B5EF4-FFF2-40B4-BE49-F238E27FC236}">
                <a16:creationId xmlns:a16="http://schemas.microsoft.com/office/drawing/2014/main" id="{3E9D2E16-E40A-304D-9D57-97D50FFFB989}"/>
              </a:ext>
            </a:extLst>
          </p:cNvPr>
          <p:cNvPicPr>
            <a:picLocks noChangeAspect="1"/>
          </p:cNvPicPr>
          <p:nvPr/>
        </p:nvPicPr>
        <p:blipFill>
          <a:blip r:embed="rId2"/>
          <a:stretch>
            <a:fillRect/>
          </a:stretch>
        </p:blipFill>
        <p:spPr>
          <a:xfrm>
            <a:off x="951611" y="1134594"/>
            <a:ext cx="5346700" cy="5626100"/>
          </a:xfrm>
          <a:prstGeom prst="rect">
            <a:avLst/>
          </a:prstGeom>
        </p:spPr>
      </p:pic>
      <p:pic>
        <p:nvPicPr>
          <p:cNvPr id="8" name="Picture 7">
            <a:extLst>
              <a:ext uri="{FF2B5EF4-FFF2-40B4-BE49-F238E27FC236}">
                <a16:creationId xmlns:a16="http://schemas.microsoft.com/office/drawing/2014/main" id="{0F4C867B-F67F-FA43-9084-E6BBF61B8CE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5811" y="207494"/>
            <a:ext cx="6718300" cy="927100"/>
          </a:xfrm>
          <a:prstGeom prst="rect">
            <a:avLst/>
          </a:prstGeom>
        </p:spPr>
      </p:pic>
      <p:sp>
        <p:nvSpPr>
          <p:cNvPr id="2" name="Title 1">
            <a:extLst>
              <a:ext uri="{FF2B5EF4-FFF2-40B4-BE49-F238E27FC236}">
                <a16:creationId xmlns:a16="http://schemas.microsoft.com/office/drawing/2014/main" id="{0822D2A0-766B-934B-8845-58EFD12150BD}"/>
              </a:ext>
            </a:extLst>
          </p:cNvPr>
          <p:cNvSpPr>
            <a:spLocks noGrp="1"/>
          </p:cNvSpPr>
          <p:nvPr>
            <p:ph type="ctrTitle"/>
          </p:nvPr>
        </p:nvSpPr>
        <p:spPr>
          <a:xfrm>
            <a:off x="1524000" y="-2387600"/>
            <a:ext cx="9144000" cy="2387600"/>
          </a:xfrm>
        </p:spPr>
        <p:txBody>
          <a:bodyPr vert="horz" lIns="91440" tIns="45720" rIns="91440" bIns="45720" rtlCol="0" anchor="b">
            <a:normAutofit fontScale="90000"/>
          </a:bodyPr>
          <a:lstStyle/>
          <a:p>
            <a:r>
              <a:rPr lang="en-US" dirty="0"/>
              <a:t>Assignment sample – Student modeling and discussion</a:t>
            </a:r>
          </a:p>
        </p:txBody>
      </p:sp>
    </p:spTree>
    <p:extLst>
      <p:ext uri="{BB962C8B-B14F-4D97-AF65-F5344CB8AC3E}">
        <p14:creationId xmlns:p14="http://schemas.microsoft.com/office/powerpoint/2010/main" val="3030950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6984111" y="2821839"/>
            <a:ext cx="4443984" cy="3139321"/>
          </a:xfrm>
          <a:prstGeom prst="rect">
            <a:avLst/>
          </a:prstGeom>
          <a:solidFill>
            <a:schemeClr val="bg1">
              <a:lumMod val="75000"/>
            </a:schemeClr>
          </a:solidFill>
        </p:spPr>
        <p:txBody>
          <a:bodyPr wrap="square" rtlCol="0">
            <a:spAutoFit/>
          </a:bodyPr>
          <a:lstStyle/>
          <a:p>
            <a:endParaRPr lang="en-US" dirty="0"/>
          </a:p>
          <a:p>
            <a:r>
              <a:rPr lang="en-US" dirty="0"/>
              <a:t>End of Course Survey</a:t>
            </a:r>
          </a:p>
          <a:p>
            <a:endParaRPr lang="en-US" dirty="0"/>
          </a:p>
          <a:p>
            <a:r>
              <a:rPr lang="en-US" dirty="0"/>
              <a:t>The Student Perception Survey (SPS) is given at the end of the course. In this course, students can earn 10 points for completion. Names and emails are only needed for personalized confirmation of completion messages. This identifying information remains separate from the student responses.</a:t>
            </a:r>
          </a:p>
        </p:txBody>
      </p:sp>
      <p:pic>
        <p:nvPicPr>
          <p:cNvPr id="3" name="Picture 2" descr="HA 3375 Student Perception Survey">
            <a:extLst>
              <a:ext uri="{FF2B5EF4-FFF2-40B4-BE49-F238E27FC236}">
                <a16:creationId xmlns:a16="http://schemas.microsoft.com/office/drawing/2014/main" id="{55256B73-9CD0-AF41-A4D7-37460FBF9622}"/>
              </a:ext>
            </a:extLst>
          </p:cNvPr>
          <p:cNvPicPr>
            <a:picLocks noChangeAspect="1"/>
          </p:cNvPicPr>
          <p:nvPr/>
        </p:nvPicPr>
        <p:blipFill>
          <a:blip r:embed="rId2"/>
          <a:stretch>
            <a:fillRect/>
          </a:stretch>
        </p:blipFill>
        <p:spPr>
          <a:xfrm>
            <a:off x="265811" y="1217917"/>
            <a:ext cx="6212801" cy="5432589"/>
          </a:xfrm>
          <a:prstGeom prst="rect">
            <a:avLst/>
          </a:prstGeom>
        </p:spPr>
      </p:pic>
      <p:pic>
        <p:nvPicPr>
          <p:cNvPr id="8" name="Picture 7">
            <a:extLst>
              <a:ext uri="{FF2B5EF4-FFF2-40B4-BE49-F238E27FC236}">
                <a16:creationId xmlns:a16="http://schemas.microsoft.com/office/drawing/2014/main" id="{ED6539F0-6B6C-2C4B-860E-31A74F71512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5811" y="207494"/>
            <a:ext cx="6718300" cy="927100"/>
          </a:xfrm>
          <a:prstGeom prst="rect">
            <a:avLst/>
          </a:prstGeom>
        </p:spPr>
      </p:pic>
      <p:sp>
        <p:nvSpPr>
          <p:cNvPr id="2" name="Title 1">
            <a:extLst>
              <a:ext uri="{FF2B5EF4-FFF2-40B4-BE49-F238E27FC236}">
                <a16:creationId xmlns:a16="http://schemas.microsoft.com/office/drawing/2014/main" id="{7EAD46D1-D913-524A-B7D6-0A2EF0828E5A}"/>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Student Perception Survey</a:t>
            </a:r>
          </a:p>
        </p:txBody>
      </p:sp>
    </p:spTree>
    <p:extLst>
      <p:ext uri="{BB962C8B-B14F-4D97-AF65-F5344CB8AC3E}">
        <p14:creationId xmlns:p14="http://schemas.microsoft.com/office/powerpoint/2010/main" val="1343242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TotalTime>
  <Words>402</Words>
  <Application>Microsoft Macintosh PowerPoint</Application>
  <PresentationFormat>Widescreen</PresentationFormat>
  <Paragraphs>51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Home page</vt:lpstr>
      <vt:lpstr>Instructor Start Here page</vt:lpstr>
      <vt:lpstr>Modules page 1</vt:lpstr>
      <vt:lpstr>Modules page 2</vt:lpstr>
      <vt:lpstr>Typical First Lesson Page</vt:lpstr>
      <vt:lpstr>Typical Second Lesson Page sample - Quizlet</vt:lpstr>
      <vt:lpstr>Typical Second Lesson page sample – Metacognitive Modeling Videos</vt:lpstr>
      <vt:lpstr>Assignment sample – Student modeling and discussion</vt:lpstr>
      <vt:lpstr>Student Perception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Read, Michelle F</dc:creator>
  <cp:lastModifiedBy>Read, Michelle F</cp:lastModifiedBy>
  <cp:revision>20</cp:revision>
  <dcterms:created xsi:type="dcterms:W3CDTF">2022-03-23T14:12:00Z</dcterms:created>
  <dcterms:modified xsi:type="dcterms:W3CDTF">2022-03-24T17:31:11Z</dcterms:modified>
</cp:coreProperties>
</file>