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64" r:id="rId5"/>
    <p:sldId id="260" r:id="rId6"/>
    <p:sldId id="261"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52"/>
    <p:restoredTop sz="94665"/>
  </p:normalViewPr>
  <p:slideViewPr>
    <p:cSldViewPr snapToGrid="0" snapToObjects="1">
      <p:cViewPr varScale="1">
        <p:scale>
          <a:sx n="82" d="100"/>
          <a:sy n="82" d="100"/>
        </p:scale>
        <p:origin x="17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94D69-0E35-5F4E-9C2E-282B9ADCF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825197-CF9E-3645-B6DD-495B8D1A4C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7709CD-2EF8-4142-A6B9-4BF9F4600288}"/>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96EAD48B-3ABE-C74B-ADD8-8B172B65B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CA2F26-0FD5-0941-A747-C5C3F7D4901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599000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0CAA0-8B70-1342-B023-EE422ABD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A28724-183E-0245-95F0-2BAEF6EE35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95999E-B408-9C47-8251-F0466C193442}"/>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C701C7C5-2146-C24D-A92A-36353414CA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C0A68A-7E23-D04C-8DB2-8119E8FC755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107624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4FE1BC-6589-394C-A31A-BDF0A073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FEBE7C0-652E-9740-87E9-2B750880BE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718227-0B66-564D-A286-0E6FD7C3B89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04E9322C-AC15-EA48-812A-691CDD6500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84BE7-8BF1-A347-9D57-1D067230E928}"/>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82370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E98CA-4490-8642-BE15-4EE9F04301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5691D8-889A-024B-BEB9-2BE64F6AF36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01B134-4B6C-3E4E-9C58-FE89179B239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B8AFAF0C-BDC8-B442-8713-6BC83041A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F5D6E8-9801-D24B-B64A-22E4385078EA}"/>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94360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C28EE-B3B1-8341-B3C7-A246EA2EFF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81720D9-FE07-174F-BDEE-1B8060AA90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4821A0-7497-204B-8286-5A5EFC63721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5F894F7E-7E48-994D-AAA8-E99C962EC4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E00D08-5FE8-7C40-B951-409501C7DF6D}"/>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46615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92516-7CEC-864C-A583-3ECEEE2D44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D4E5E-7ABA-9544-8D39-F720F488E92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223409-D231-504F-9876-31EE6F291D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9334493-481C-0B47-A41A-676868A102E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2715460F-D60A-844E-B317-B713B073E5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13001-7462-F349-A05A-FDE855A35836}"/>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55225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0361B-132B-0941-8784-F9F9EE7BDF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66AD63-74E7-C34A-B0A2-9C6E5ADEFF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220F442-3D14-9F4E-93F5-DAD26E86EC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8FBD27-5274-E942-92B6-0A2DD9396E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CE7682-4DFC-A04E-B378-446951681F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A50EAC-5F2C-6F44-9C3B-94D49A1ECF69}"/>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8" name="Footer Placeholder 7">
            <a:extLst>
              <a:ext uri="{FF2B5EF4-FFF2-40B4-BE49-F238E27FC236}">
                <a16:creationId xmlns:a16="http://schemas.microsoft.com/office/drawing/2014/main" id="{EB2383CF-52C5-5F4B-AC03-181045B3A7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1F4C20-08EC-1246-9CB8-D6FB3BE9E2E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66057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0C174-C5FD-CF4E-A9A7-D7F6A1D356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C0DD67-181C-0244-8F9D-0FFC82E50E8D}"/>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4" name="Footer Placeholder 3">
            <a:extLst>
              <a:ext uri="{FF2B5EF4-FFF2-40B4-BE49-F238E27FC236}">
                <a16:creationId xmlns:a16="http://schemas.microsoft.com/office/drawing/2014/main" id="{CE380E16-2271-CA4D-81E4-AED41675121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F558B-0308-124A-82E5-5CAA33E41F0E}"/>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3475794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15118F-E7D1-FC48-9F74-C37F108B3C1B}"/>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3" name="Footer Placeholder 2">
            <a:extLst>
              <a:ext uri="{FF2B5EF4-FFF2-40B4-BE49-F238E27FC236}">
                <a16:creationId xmlns:a16="http://schemas.microsoft.com/office/drawing/2014/main" id="{EFC46730-873C-E64E-A3E1-588D79E612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481962-9354-DB4F-882B-3843A1D12CE9}"/>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1660085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4969-9F6F-F149-B91F-A1E3E62B64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07AEA0-A9D1-074D-BA96-B9CE2301EA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5EFA79-42BD-CC4C-A130-EB53052B60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7903E16-4E73-514B-B1B6-8374B4811C5C}"/>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D547CD2E-F96F-6C49-B709-F9E08CAEB7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BDADF-149D-0341-A196-1B4EE207A4D0}"/>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36416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2FDC2-FA71-8944-B622-845C7321AE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CC1C44-7326-D54C-9BB1-88C4DC9AE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680C14-203F-9B4A-B0F6-D2EB5E1139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00887F-D513-F043-BAE6-36AA9BDEBD0A}"/>
              </a:ext>
            </a:extLst>
          </p:cNvPr>
          <p:cNvSpPr>
            <a:spLocks noGrp="1"/>
          </p:cNvSpPr>
          <p:nvPr>
            <p:ph type="dt" sz="half" idx="10"/>
          </p:nvPr>
        </p:nvSpPr>
        <p:spPr/>
        <p:txBody>
          <a:bodyPr/>
          <a:lstStyle/>
          <a:p>
            <a:fld id="{43E537F5-8654-0044-A139-7BDB22E06D5D}" type="datetimeFigureOut">
              <a:rPr lang="en-US" smtClean="0"/>
              <a:t>3/23/22</a:t>
            </a:fld>
            <a:endParaRPr lang="en-US"/>
          </a:p>
        </p:txBody>
      </p:sp>
      <p:sp>
        <p:nvSpPr>
          <p:cNvPr id="6" name="Footer Placeholder 5">
            <a:extLst>
              <a:ext uri="{FF2B5EF4-FFF2-40B4-BE49-F238E27FC236}">
                <a16:creationId xmlns:a16="http://schemas.microsoft.com/office/drawing/2014/main" id="{69090766-76D4-DD4B-BDDB-6934EBCDA4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7D95F3-9DB8-C944-968E-C839C48ED8A2}"/>
              </a:ext>
            </a:extLst>
          </p:cNvPr>
          <p:cNvSpPr>
            <a:spLocks noGrp="1"/>
          </p:cNvSpPr>
          <p:nvPr>
            <p:ph type="sldNum" sz="quarter" idx="12"/>
          </p:nvPr>
        </p:nvSpPr>
        <p:spPr/>
        <p:txBody>
          <a:bodyPr/>
          <a:lstStyle/>
          <a:p>
            <a:fld id="{BBBD32F3-E328-D642-BD3D-2036DD55E7B6}" type="slidenum">
              <a:rPr lang="en-US" smtClean="0"/>
              <a:t>‹#›</a:t>
            </a:fld>
            <a:endParaRPr lang="en-US"/>
          </a:p>
        </p:txBody>
      </p:sp>
    </p:spTree>
    <p:extLst>
      <p:ext uri="{BB962C8B-B14F-4D97-AF65-F5344CB8AC3E}">
        <p14:creationId xmlns:p14="http://schemas.microsoft.com/office/powerpoint/2010/main" val="2783988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401331-1A28-674E-B630-8CA0BF1B6C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3731EF-9084-2A4E-9477-79A85FF3F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F2207-E39B-604C-9276-EE70203546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37F5-8654-0044-A139-7BDB22E06D5D}" type="datetimeFigureOut">
              <a:rPr lang="en-US" smtClean="0"/>
              <a:t>3/23/22</a:t>
            </a:fld>
            <a:endParaRPr lang="en-US"/>
          </a:p>
        </p:txBody>
      </p:sp>
      <p:sp>
        <p:nvSpPr>
          <p:cNvPr id="5" name="Footer Placeholder 4">
            <a:extLst>
              <a:ext uri="{FF2B5EF4-FFF2-40B4-BE49-F238E27FC236}">
                <a16:creationId xmlns:a16="http://schemas.microsoft.com/office/drawing/2014/main" id="{470B9B18-BC93-B94F-AADD-3FDC86BE6F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A57A4ED-9A54-6541-969B-06561B85C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BD32F3-E328-D642-BD3D-2036DD55E7B6}" type="slidenum">
              <a:rPr lang="en-US" smtClean="0"/>
              <a:t>‹#›</a:t>
            </a:fld>
            <a:endParaRPr lang="en-US"/>
          </a:p>
        </p:txBody>
      </p:sp>
    </p:spTree>
    <p:extLst>
      <p:ext uri="{BB962C8B-B14F-4D97-AF65-F5344CB8AC3E}">
        <p14:creationId xmlns:p14="http://schemas.microsoft.com/office/powerpoint/2010/main" val="4271628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me">
            <a:extLst>
              <a:ext uri="{FF2B5EF4-FFF2-40B4-BE49-F238E27FC236}">
                <a16:creationId xmlns:a16="http://schemas.microsoft.com/office/drawing/2014/main" id="{8C067E03-E8AE-DE40-825F-C85DE9BA8425}"/>
              </a:ext>
            </a:extLst>
          </p:cNvPr>
          <p:cNvPicPr>
            <a:picLocks noChangeAspect="1"/>
          </p:cNvPicPr>
          <p:nvPr/>
        </p:nvPicPr>
        <p:blipFill>
          <a:blip r:embed="rId2"/>
          <a:stretch>
            <a:fillRect/>
          </a:stretch>
        </p:blipFill>
        <p:spPr>
          <a:xfrm>
            <a:off x="1458686" y="1797197"/>
            <a:ext cx="9601200" cy="4953000"/>
          </a:xfrm>
          <a:prstGeom prst="rect">
            <a:avLst/>
          </a:prstGeom>
        </p:spPr>
      </p:pic>
      <p:sp>
        <p:nvSpPr>
          <p:cNvPr id="8" name="TextBox 7">
            <a:extLst>
              <a:ext uri="{FF2B5EF4-FFF2-40B4-BE49-F238E27FC236}">
                <a16:creationId xmlns:a16="http://schemas.microsoft.com/office/drawing/2014/main" id="{CAFFA4BB-F64B-FD43-95AE-2FC568CB0291}"/>
              </a:ext>
            </a:extLst>
          </p:cNvPr>
          <p:cNvSpPr txBox="1"/>
          <p:nvPr/>
        </p:nvSpPr>
        <p:spPr>
          <a:xfrm>
            <a:off x="208087" y="704084"/>
            <a:ext cx="11526713" cy="923330"/>
          </a:xfrm>
          <a:prstGeom prst="rect">
            <a:avLst/>
          </a:prstGeom>
          <a:noFill/>
        </p:spPr>
        <p:txBody>
          <a:bodyPr wrap="square" rtlCol="0">
            <a:spAutoFit/>
          </a:bodyPr>
          <a:lstStyle/>
          <a:p>
            <a:r>
              <a:rPr lang="en-US" b="1" dirty="0"/>
              <a:t>Audience: </a:t>
            </a:r>
            <a:r>
              <a:rPr lang="en-US" dirty="0"/>
              <a:t>Instructors wishing to use one of two proctoring services online at </a:t>
            </a:r>
            <a:r>
              <a:rPr lang="en-US" dirty="0" err="1"/>
              <a:t>TxState</a:t>
            </a:r>
            <a:r>
              <a:rPr lang="en-US" dirty="0"/>
              <a:t> University.</a:t>
            </a:r>
          </a:p>
          <a:p>
            <a:r>
              <a:rPr lang="en-US" b="1" dirty="0"/>
              <a:t>Description: </a:t>
            </a:r>
            <a:r>
              <a:rPr lang="en-US" dirty="0"/>
              <a:t>Mandatory course for instructors who want to use proctoring services through ODEL. Instructors will receive                		badges for completion – either Proctorio or Examity competency. </a:t>
            </a:r>
          </a:p>
        </p:txBody>
      </p:sp>
      <p:sp>
        <p:nvSpPr>
          <p:cNvPr id="6" name="TextBox 5">
            <a:extLst>
              <a:ext uri="{FF2B5EF4-FFF2-40B4-BE49-F238E27FC236}">
                <a16:creationId xmlns:a16="http://schemas.microsoft.com/office/drawing/2014/main" id="{886215DF-0530-EA4C-A036-515C7D9201C7}"/>
              </a:ext>
            </a:extLst>
          </p:cNvPr>
          <p:cNvSpPr txBox="1"/>
          <p:nvPr/>
        </p:nvSpPr>
        <p:spPr>
          <a:xfrm>
            <a:off x="208087" y="107803"/>
            <a:ext cx="2501198" cy="646331"/>
          </a:xfrm>
          <a:prstGeom prst="rect">
            <a:avLst/>
          </a:prstGeom>
          <a:noFill/>
        </p:spPr>
        <p:txBody>
          <a:bodyPr wrap="none" rtlCol="0">
            <a:spAutoFit/>
          </a:bodyPr>
          <a:lstStyle/>
          <a:p>
            <a:r>
              <a:rPr lang="en-US" b="1" dirty="0"/>
              <a:t>Client: </a:t>
            </a:r>
            <a:r>
              <a:rPr lang="en-US" dirty="0"/>
              <a:t>AVP ODEL</a:t>
            </a:r>
          </a:p>
          <a:p>
            <a:r>
              <a:rPr lang="en-US" b="1" dirty="0"/>
              <a:t>Status: </a:t>
            </a:r>
            <a:r>
              <a:rPr lang="en-US" dirty="0"/>
              <a:t>Awaiting Content</a:t>
            </a:r>
          </a:p>
        </p:txBody>
      </p:sp>
      <p:sp>
        <p:nvSpPr>
          <p:cNvPr id="2" name="Title 1">
            <a:extLst>
              <a:ext uri="{FF2B5EF4-FFF2-40B4-BE49-F238E27FC236}">
                <a16:creationId xmlns:a16="http://schemas.microsoft.com/office/drawing/2014/main" id="{C5B5C145-EAE9-D84F-80DF-6C7529FB0357}"/>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Home</a:t>
            </a:r>
          </a:p>
        </p:txBody>
      </p:sp>
      <p:sp>
        <p:nvSpPr>
          <p:cNvPr id="7" name="TextBox 6">
            <a:extLst>
              <a:ext uri="{FF2B5EF4-FFF2-40B4-BE49-F238E27FC236}">
                <a16:creationId xmlns:a16="http://schemas.microsoft.com/office/drawing/2014/main" id="{0C1BE33B-8648-F643-99AA-1CB07830FC98}"/>
              </a:ext>
            </a:extLst>
          </p:cNvPr>
          <p:cNvSpPr txBox="1"/>
          <p:nvPr/>
        </p:nvSpPr>
        <p:spPr>
          <a:xfrm>
            <a:off x="10047514" y="2357284"/>
            <a:ext cx="1687286" cy="4247317"/>
          </a:xfrm>
          <a:prstGeom prst="rect">
            <a:avLst/>
          </a:prstGeom>
          <a:solidFill>
            <a:schemeClr val="bg1">
              <a:lumMod val="75000"/>
            </a:schemeClr>
          </a:solidFill>
        </p:spPr>
        <p:txBody>
          <a:bodyPr wrap="square" rtlCol="0">
            <a:spAutoFit/>
          </a:bodyPr>
          <a:lstStyle/>
          <a:p>
            <a:r>
              <a:rPr lang="en-US" dirty="0"/>
              <a:t>This homepage uses some custom coding to display the user’s full name, which is not readily available in the Canvas LMS, but I feel adds a special touch of personalization making students feel they belong. </a:t>
            </a:r>
          </a:p>
        </p:txBody>
      </p:sp>
    </p:spTree>
    <p:extLst>
      <p:ext uri="{BB962C8B-B14F-4D97-AF65-F5344CB8AC3E}">
        <p14:creationId xmlns:p14="http://schemas.microsoft.com/office/powerpoint/2010/main" val="184489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9402301" y="1627414"/>
            <a:ext cx="2581611" cy="5078313"/>
          </a:xfrm>
          <a:prstGeom prst="rect">
            <a:avLst/>
          </a:prstGeom>
          <a:solidFill>
            <a:schemeClr val="bg1">
              <a:lumMod val="75000"/>
            </a:schemeClr>
          </a:solidFill>
        </p:spPr>
        <p:txBody>
          <a:bodyPr wrap="square" rtlCol="0">
            <a:spAutoFit/>
          </a:bodyPr>
          <a:lstStyle/>
          <a:p>
            <a:r>
              <a:rPr lang="en-US" dirty="0"/>
              <a:t>This sample lesson page, Ethical Considerations, is one of three modules instructors must take. Each module ends in a short quiz that users must make a 100 on to move forward to the next module.</a:t>
            </a:r>
          </a:p>
          <a:p>
            <a:endParaRPr lang="en-US" dirty="0"/>
          </a:p>
          <a:p>
            <a:r>
              <a:rPr lang="en-US" dirty="0"/>
              <a:t>Instructors can access completed modules by clicking on one of the three buttons displayed on every page (including the Homepage) or by clicking the Modules tab in the navigation panel. </a:t>
            </a:r>
          </a:p>
        </p:txBody>
      </p:sp>
      <p:pic>
        <p:nvPicPr>
          <p:cNvPr id="3" name="Picture 2" descr="Sample lesson page - top only">
            <a:extLst>
              <a:ext uri="{FF2B5EF4-FFF2-40B4-BE49-F238E27FC236}">
                <a16:creationId xmlns:a16="http://schemas.microsoft.com/office/drawing/2014/main" id="{643EFB41-7A9F-8F44-A5B2-0DE2B799F213}"/>
              </a:ext>
            </a:extLst>
          </p:cNvPr>
          <p:cNvPicPr>
            <a:picLocks noChangeAspect="1"/>
          </p:cNvPicPr>
          <p:nvPr/>
        </p:nvPicPr>
        <p:blipFill>
          <a:blip r:embed="rId2"/>
          <a:stretch>
            <a:fillRect/>
          </a:stretch>
        </p:blipFill>
        <p:spPr>
          <a:xfrm>
            <a:off x="931402" y="1763867"/>
            <a:ext cx="8470900" cy="4864100"/>
          </a:xfrm>
          <a:prstGeom prst="rect">
            <a:avLst/>
          </a:prstGeom>
        </p:spPr>
      </p:pic>
      <p:pic>
        <p:nvPicPr>
          <p:cNvPr id="5" name="Picture 4">
            <a:extLst>
              <a:ext uri="{FF2B5EF4-FFF2-40B4-BE49-F238E27FC236}">
                <a16:creationId xmlns:a16="http://schemas.microsoft.com/office/drawing/2014/main" id="{041D0278-DDC9-C543-8F6C-63AE92F66A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DA45F42C-8F0E-C946-A433-1793EB8A1BAF}"/>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Sample Lesson page – top only</a:t>
            </a:r>
          </a:p>
        </p:txBody>
      </p:sp>
    </p:spTree>
    <p:extLst>
      <p:ext uri="{BB962C8B-B14F-4D97-AF65-F5344CB8AC3E}">
        <p14:creationId xmlns:p14="http://schemas.microsoft.com/office/powerpoint/2010/main" val="277828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392242" y="2056686"/>
            <a:ext cx="3550382" cy="4801314"/>
          </a:xfrm>
          <a:prstGeom prst="rect">
            <a:avLst/>
          </a:prstGeom>
          <a:solidFill>
            <a:schemeClr val="bg1">
              <a:lumMod val="75000"/>
            </a:schemeClr>
          </a:solidFill>
        </p:spPr>
        <p:txBody>
          <a:bodyPr wrap="square" rtlCol="0">
            <a:spAutoFit/>
          </a:bodyPr>
          <a:lstStyle/>
          <a:p>
            <a:r>
              <a:rPr lang="en-US" dirty="0"/>
              <a:t>Each of the three module pages instructors will view contains the title of the module, the navigational button options to move between modules, an overview with objectives and an interactive checklist that allows instructors to be sure they’ve completed all requirements. Most salient take-aways or quotes are highlighted in the maroon block text. Finally, expanders include sections for associated learning material: Read, Watch, Do, Practice Test. The</a:t>
            </a:r>
            <a:r>
              <a:rPr lang="en-US" i="1" dirty="0"/>
              <a:t> Next </a:t>
            </a:r>
            <a:r>
              <a:rPr lang="en-US" dirty="0"/>
              <a:t>button at the bottom of the page also allows them to go directly to the quiz. </a:t>
            </a:r>
          </a:p>
        </p:txBody>
      </p:sp>
      <p:pic>
        <p:nvPicPr>
          <p:cNvPr id="4" name="Picture 3" descr="Sample lesson 2 column page with expanders">
            <a:extLst>
              <a:ext uri="{FF2B5EF4-FFF2-40B4-BE49-F238E27FC236}">
                <a16:creationId xmlns:a16="http://schemas.microsoft.com/office/drawing/2014/main" id="{84880CCE-4DBB-0C4D-9F13-6392E77E1C80}"/>
              </a:ext>
            </a:extLst>
          </p:cNvPr>
          <p:cNvPicPr>
            <a:picLocks noChangeAspect="1"/>
          </p:cNvPicPr>
          <p:nvPr/>
        </p:nvPicPr>
        <p:blipFill>
          <a:blip r:embed="rId2"/>
          <a:stretch>
            <a:fillRect/>
          </a:stretch>
        </p:blipFill>
        <p:spPr>
          <a:xfrm>
            <a:off x="1885968" y="1295831"/>
            <a:ext cx="6273800" cy="5283200"/>
          </a:xfrm>
          <a:prstGeom prst="rect">
            <a:avLst/>
          </a:prstGeom>
        </p:spPr>
      </p:pic>
      <p:pic>
        <p:nvPicPr>
          <p:cNvPr id="7" name="Picture 6">
            <a:extLst>
              <a:ext uri="{FF2B5EF4-FFF2-40B4-BE49-F238E27FC236}">
                <a16:creationId xmlns:a16="http://schemas.microsoft.com/office/drawing/2014/main" id="{49D0DA52-D441-8446-BB41-EBED0DA2243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699" y="0"/>
            <a:ext cx="11186602" cy="1413201"/>
          </a:xfrm>
          <a:prstGeom prst="rect">
            <a:avLst/>
          </a:prstGeom>
        </p:spPr>
      </p:pic>
      <p:sp>
        <p:nvSpPr>
          <p:cNvPr id="2" name="Title 1">
            <a:extLst>
              <a:ext uri="{FF2B5EF4-FFF2-40B4-BE49-F238E27FC236}">
                <a16:creationId xmlns:a16="http://schemas.microsoft.com/office/drawing/2014/main" id="{54C29B67-FFF0-184D-97C0-D797D3A3DDC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Example Lesson Page</a:t>
            </a:r>
          </a:p>
        </p:txBody>
      </p:sp>
    </p:spTree>
    <p:extLst>
      <p:ext uri="{BB962C8B-B14F-4D97-AF65-F5344CB8AC3E}">
        <p14:creationId xmlns:p14="http://schemas.microsoft.com/office/powerpoint/2010/main" val="2940561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184418" y="2676941"/>
            <a:ext cx="3550382" cy="3139321"/>
          </a:xfrm>
          <a:prstGeom prst="rect">
            <a:avLst/>
          </a:prstGeom>
          <a:solidFill>
            <a:schemeClr val="bg1">
              <a:lumMod val="75000"/>
            </a:schemeClr>
          </a:solidFill>
        </p:spPr>
        <p:txBody>
          <a:bodyPr wrap="square" rtlCol="0">
            <a:spAutoFit/>
          </a:bodyPr>
          <a:lstStyle/>
          <a:p>
            <a:endParaRPr lang="en-US" dirty="0"/>
          </a:p>
          <a:p>
            <a:r>
              <a:rPr lang="en-US" dirty="0"/>
              <a:t>For each of the three modules, participants will be asked to complete a topical quiz. For the Student Experience, we are asking the participants to take the quiz using the proctoring service they are studying, so they may experience what their own students will experience in the process. </a:t>
            </a:r>
          </a:p>
          <a:p>
            <a:endParaRPr lang="en-US" dirty="0"/>
          </a:p>
        </p:txBody>
      </p:sp>
      <p:pic>
        <p:nvPicPr>
          <p:cNvPr id="4" name="Picture 3" descr="Student Experience Lesson page">
            <a:extLst>
              <a:ext uri="{FF2B5EF4-FFF2-40B4-BE49-F238E27FC236}">
                <a16:creationId xmlns:a16="http://schemas.microsoft.com/office/drawing/2014/main" id="{0FC58007-F7D9-5640-A0B1-4AB013A21AD9}"/>
              </a:ext>
            </a:extLst>
          </p:cNvPr>
          <p:cNvPicPr>
            <a:picLocks noChangeAspect="1"/>
          </p:cNvPicPr>
          <p:nvPr/>
        </p:nvPicPr>
        <p:blipFill>
          <a:blip r:embed="rId2"/>
          <a:stretch>
            <a:fillRect/>
          </a:stretch>
        </p:blipFill>
        <p:spPr>
          <a:xfrm>
            <a:off x="2297430" y="1826006"/>
            <a:ext cx="5219700" cy="4559300"/>
          </a:xfrm>
          <a:prstGeom prst="rect">
            <a:avLst/>
          </a:prstGeom>
        </p:spPr>
      </p:pic>
      <p:pic>
        <p:nvPicPr>
          <p:cNvPr id="7" name="Picture 6">
            <a:extLst>
              <a:ext uri="{FF2B5EF4-FFF2-40B4-BE49-F238E27FC236}">
                <a16:creationId xmlns:a16="http://schemas.microsoft.com/office/drawing/2014/main" id="{27FF26A0-DC48-6D40-9DAD-92607030107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F42F9B12-A91B-F44E-9C55-394323CAA39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Student Experience Page</a:t>
            </a:r>
          </a:p>
        </p:txBody>
      </p:sp>
    </p:spTree>
    <p:extLst>
      <p:ext uri="{BB962C8B-B14F-4D97-AF65-F5344CB8AC3E}">
        <p14:creationId xmlns:p14="http://schemas.microsoft.com/office/powerpoint/2010/main" val="771444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392242" y="3153664"/>
            <a:ext cx="3550382" cy="2308324"/>
          </a:xfrm>
          <a:prstGeom prst="rect">
            <a:avLst/>
          </a:prstGeom>
          <a:solidFill>
            <a:schemeClr val="bg1">
              <a:lumMod val="75000"/>
            </a:schemeClr>
          </a:solidFill>
        </p:spPr>
        <p:txBody>
          <a:bodyPr wrap="square" rtlCol="0">
            <a:spAutoFit/>
          </a:bodyPr>
          <a:lstStyle/>
          <a:p>
            <a:r>
              <a:rPr lang="en-US" dirty="0"/>
              <a:t>The final module, The Instructor Experience, forces users to choose which proctoring service they want to become certified to use – Proctorio or Examity. The </a:t>
            </a:r>
            <a:r>
              <a:rPr lang="en-US" i="1" dirty="0"/>
              <a:t>Next </a:t>
            </a:r>
            <a:r>
              <a:rPr lang="en-US" dirty="0"/>
              <a:t>button has been hidden on this page to force users to make a choice.</a:t>
            </a:r>
          </a:p>
        </p:txBody>
      </p:sp>
      <p:pic>
        <p:nvPicPr>
          <p:cNvPr id="3" name="Picture 2" descr="User triggered path">
            <a:extLst>
              <a:ext uri="{FF2B5EF4-FFF2-40B4-BE49-F238E27FC236}">
                <a16:creationId xmlns:a16="http://schemas.microsoft.com/office/drawing/2014/main" id="{9A8742AC-2E08-8E42-A70F-C4DB36915C37}"/>
              </a:ext>
            </a:extLst>
          </p:cNvPr>
          <p:cNvPicPr>
            <a:picLocks noChangeAspect="1"/>
          </p:cNvPicPr>
          <p:nvPr/>
        </p:nvPicPr>
        <p:blipFill rotWithShape="1">
          <a:blip r:embed="rId2"/>
          <a:srcRect r="27612" b="6493"/>
          <a:stretch/>
        </p:blipFill>
        <p:spPr>
          <a:xfrm>
            <a:off x="623376" y="2223695"/>
            <a:ext cx="7768865" cy="3887871"/>
          </a:xfrm>
          <a:prstGeom prst="rect">
            <a:avLst/>
          </a:prstGeom>
        </p:spPr>
      </p:pic>
      <p:pic>
        <p:nvPicPr>
          <p:cNvPr id="7" name="Picture 6">
            <a:extLst>
              <a:ext uri="{FF2B5EF4-FFF2-40B4-BE49-F238E27FC236}">
                <a16:creationId xmlns:a16="http://schemas.microsoft.com/office/drawing/2014/main" id="{4FA4081B-5595-534B-919A-327C9A87F77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C109DD73-8307-5B4D-8EBF-5C64B2787022}"/>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User decides path</a:t>
            </a:r>
          </a:p>
        </p:txBody>
      </p:sp>
    </p:spTree>
    <p:extLst>
      <p:ext uri="{BB962C8B-B14F-4D97-AF65-F5344CB8AC3E}">
        <p14:creationId xmlns:p14="http://schemas.microsoft.com/office/powerpoint/2010/main" val="450466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392242" y="3153664"/>
            <a:ext cx="3550382" cy="2862322"/>
          </a:xfrm>
          <a:prstGeom prst="rect">
            <a:avLst/>
          </a:prstGeom>
          <a:solidFill>
            <a:schemeClr val="bg1">
              <a:lumMod val="75000"/>
            </a:schemeClr>
          </a:solidFill>
        </p:spPr>
        <p:txBody>
          <a:bodyPr wrap="square" rtlCol="0">
            <a:spAutoFit/>
          </a:bodyPr>
          <a:lstStyle/>
          <a:p>
            <a:r>
              <a:rPr lang="en-US" dirty="0"/>
              <a:t>Once users have made a decision, they must go back to </a:t>
            </a:r>
            <a:r>
              <a:rPr lang="en-US" i="1" dirty="0"/>
              <a:t>Home</a:t>
            </a:r>
            <a:r>
              <a:rPr lang="en-US" dirty="0"/>
              <a:t> to click the </a:t>
            </a:r>
            <a:r>
              <a:rPr lang="en-US" i="1" dirty="0"/>
              <a:t>The Instructor Experience </a:t>
            </a:r>
            <a:r>
              <a:rPr lang="en-US" dirty="0"/>
              <a:t>button to change their choice. This allowance is desirable for those who may want to be certified in both. Meanwhile </a:t>
            </a:r>
            <a:r>
              <a:rPr lang="en-US" i="1" dirty="0"/>
              <a:t>the Ethical Consideration</a:t>
            </a:r>
            <a:r>
              <a:rPr lang="en-US" dirty="0"/>
              <a:t> and </a:t>
            </a:r>
            <a:r>
              <a:rPr lang="en-US" i="1" dirty="0"/>
              <a:t>The Student Experience </a:t>
            </a:r>
            <a:r>
              <a:rPr lang="en-US" dirty="0"/>
              <a:t>buttons always return to their completed work. </a:t>
            </a:r>
          </a:p>
        </p:txBody>
      </p:sp>
      <p:pic>
        <p:nvPicPr>
          <p:cNvPr id="4" name="Picture 3" descr="Sample lesson page - top">
            <a:extLst>
              <a:ext uri="{FF2B5EF4-FFF2-40B4-BE49-F238E27FC236}">
                <a16:creationId xmlns:a16="http://schemas.microsoft.com/office/drawing/2014/main" id="{D28C577E-B8F8-7B4F-8287-910E3D370ACE}"/>
              </a:ext>
            </a:extLst>
          </p:cNvPr>
          <p:cNvPicPr>
            <a:picLocks noChangeAspect="1"/>
          </p:cNvPicPr>
          <p:nvPr/>
        </p:nvPicPr>
        <p:blipFill>
          <a:blip r:embed="rId2"/>
          <a:stretch>
            <a:fillRect/>
          </a:stretch>
        </p:blipFill>
        <p:spPr>
          <a:xfrm>
            <a:off x="504926" y="2477729"/>
            <a:ext cx="7821675" cy="3974486"/>
          </a:xfrm>
          <a:prstGeom prst="rect">
            <a:avLst/>
          </a:prstGeom>
        </p:spPr>
      </p:pic>
      <p:pic>
        <p:nvPicPr>
          <p:cNvPr id="7" name="Picture 6">
            <a:extLst>
              <a:ext uri="{FF2B5EF4-FFF2-40B4-BE49-F238E27FC236}">
                <a16:creationId xmlns:a16="http://schemas.microsoft.com/office/drawing/2014/main" id="{7200BD31-36B1-2741-A5EC-5A39CDD369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923B4B48-E843-944E-98EA-053820A7827E}"/>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Sample lesson page – top</a:t>
            </a:r>
          </a:p>
        </p:txBody>
      </p:sp>
    </p:spTree>
    <p:extLst>
      <p:ext uri="{BB962C8B-B14F-4D97-AF65-F5344CB8AC3E}">
        <p14:creationId xmlns:p14="http://schemas.microsoft.com/office/powerpoint/2010/main" val="3532984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184418" y="2087006"/>
            <a:ext cx="3550382" cy="4247317"/>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Faculty participants will only see the four main buttons (</a:t>
            </a:r>
            <a:r>
              <a:rPr lang="en-US" i="1" dirty="0"/>
              <a:t>Home, Report an Issue, Grades</a:t>
            </a:r>
            <a:r>
              <a:rPr lang="en-US" dirty="0"/>
              <a:t>, and </a:t>
            </a:r>
            <a:r>
              <a:rPr lang="en-US" i="1" dirty="0"/>
              <a:t>Modules</a:t>
            </a:r>
            <a:r>
              <a:rPr lang="en-US" dirty="0"/>
              <a:t>) when logged into the course, which opens at the </a:t>
            </a:r>
            <a:r>
              <a:rPr lang="en-US" i="1" dirty="0"/>
              <a:t>Home p</a:t>
            </a:r>
            <a:r>
              <a:rPr lang="en-US" dirty="0"/>
              <a:t>age. This screenshot shows the </a:t>
            </a:r>
            <a:r>
              <a:rPr lang="en-US" i="1" dirty="0"/>
              <a:t>Modules </a:t>
            </a:r>
            <a:r>
              <a:rPr lang="en-US" dirty="0"/>
              <a:t>page. </a:t>
            </a:r>
          </a:p>
          <a:p>
            <a:endParaRPr lang="en-US" dirty="0"/>
          </a:p>
          <a:p>
            <a:r>
              <a:rPr lang="en-US" dirty="0"/>
              <a:t>The course navigation forces sequence. If a student were to click on the Student experience, for example, on the home page, they would be denied entry to the page due to parameters set up here. </a:t>
            </a:r>
          </a:p>
        </p:txBody>
      </p:sp>
      <p:pic>
        <p:nvPicPr>
          <p:cNvPr id="7" name="Picture 6" descr="Modules page">
            <a:extLst>
              <a:ext uri="{FF2B5EF4-FFF2-40B4-BE49-F238E27FC236}">
                <a16:creationId xmlns:a16="http://schemas.microsoft.com/office/drawing/2014/main" id="{FA74A113-8BA0-EE44-9226-4B727918AFA9}"/>
              </a:ext>
            </a:extLst>
          </p:cNvPr>
          <p:cNvPicPr>
            <a:picLocks noChangeAspect="1"/>
          </p:cNvPicPr>
          <p:nvPr/>
        </p:nvPicPr>
        <p:blipFill>
          <a:blip r:embed="rId2"/>
          <a:stretch>
            <a:fillRect/>
          </a:stretch>
        </p:blipFill>
        <p:spPr>
          <a:xfrm>
            <a:off x="726563" y="1886565"/>
            <a:ext cx="6845300" cy="4648200"/>
          </a:xfrm>
          <a:prstGeom prst="rect">
            <a:avLst/>
          </a:prstGeom>
        </p:spPr>
      </p:pic>
      <p:pic>
        <p:nvPicPr>
          <p:cNvPr id="10" name="Picture 9">
            <a:extLst>
              <a:ext uri="{FF2B5EF4-FFF2-40B4-BE49-F238E27FC236}">
                <a16:creationId xmlns:a16="http://schemas.microsoft.com/office/drawing/2014/main" id="{BC152E93-3A0C-084C-8839-F2E17B65E4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A1F83785-581E-ED46-8500-F7BF9B765D36}"/>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Modules</a:t>
            </a:r>
          </a:p>
        </p:txBody>
      </p:sp>
    </p:spTree>
    <p:extLst>
      <p:ext uri="{BB962C8B-B14F-4D97-AF65-F5344CB8AC3E}">
        <p14:creationId xmlns:p14="http://schemas.microsoft.com/office/powerpoint/2010/main" val="52559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184418" y="2676941"/>
            <a:ext cx="3550382" cy="2585323"/>
          </a:xfrm>
          <a:prstGeom prst="rect">
            <a:avLst/>
          </a:prstGeom>
          <a:solidFill>
            <a:schemeClr val="bg1">
              <a:lumMod val="75000"/>
            </a:schemeClr>
          </a:solidFill>
        </p:spPr>
        <p:txBody>
          <a:bodyPr wrap="square" rtlCol="0">
            <a:spAutoFit/>
          </a:bodyPr>
          <a:lstStyle/>
          <a:p>
            <a:r>
              <a:rPr lang="en-US" dirty="0"/>
              <a:t>Student View – </a:t>
            </a:r>
          </a:p>
          <a:p>
            <a:endParaRPr lang="en-US" dirty="0"/>
          </a:p>
          <a:p>
            <a:r>
              <a:rPr lang="en-US" dirty="0"/>
              <a:t>The course navigation forces sequence, as seen on the </a:t>
            </a:r>
            <a:r>
              <a:rPr lang="en-US" i="1" dirty="0"/>
              <a:t>Modules </a:t>
            </a:r>
            <a:r>
              <a:rPr lang="en-US" dirty="0"/>
              <a:t>screenshot before. This is the message participants receive if they try to access a page they are not allowed to yet. </a:t>
            </a:r>
          </a:p>
          <a:p>
            <a:endParaRPr lang="en-US" dirty="0"/>
          </a:p>
        </p:txBody>
      </p:sp>
      <p:pic>
        <p:nvPicPr>
          <p:cNvPr id="3" name="Picture 2" descr="Error message">
            <a:extLst>
              <a:ext uri="{FF2B5EF4-FFF2-40B4-BE49-F238E27FC236}">
                <a16:creationId xmlns:a16="http://schemas.microsoft.com/office/drawing/2014/main" id="{B024067B-DEAE-2441-AD4D-5728246145DE}"/>
              </a:ext>
            </a:extLst>
          </p:cNvPr>
          <p:cNvPicPr>
            <a:picLocks noChangeAspect="1"/>
          </p:cNvPicPr>
          <p:nvPr/>
        </p:nvPicPr>
        <p:blipFill>
          <a:blip r:embed="rId2"/>
          <a:stretch>
            <a:fillRect/>
          </a:stretch>
        </p:blipFill>
        <p:spPr>
          <a:xfrm>
            <a:off x="556635" y="2087006"/>
            <a:ext cx="7586040" cy="3871342"/>
          </a:xfrm>
          <a:prstGeom prst="rect">
            <a:avLst/>
          </a:prstGeom>
        </p:spPr>
      </p:pic>
      <p:pic>
        <p:nvPicPr>
          <p:cNvPr id="7" name="Picture 6">
            <a:extLst>
              <a:ext uri="{FF2B5EF4-FFF2-40B4-BE49-F238E27FC236}">
                <a16:creationId xmlns:a16="http://schemas.microsoft.com/office/drawing/2014/main" id="{87290DEC-4316-1F48-B7F9-73B7B4A9ADD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8B638EBB-B097-AB48-87FC-3B2A9B7F6939}"/>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Error Message received when learners click too soon</a:t>
            </a:r>
          </a:p>
        </p:txBody>
      </p:sp>
    </p:spTree>
    <p:extLst>
      <p:ext uri="{BB962C8B-B14F-4D97-AF65-F5344CB8AC3E}">
        <p14:creationId xmlns:p14="http://schemas.microsoft.com/office/powerpoint/2010/main" val="39213045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910EC5F-2CA3-0D44-9A0E-9923BABE7B2D}"/>
              </a:ext>
            </a:extLst>
          </p:cNvPr>
          <p:cNvSpPr txBox="1"/>
          <p:nvPr/>
        </p:nvSpPr>
        <p:spPr>
          <a:xfrm>
            <a:off x="8184418" y="2676941"/>
            <a:ext cx="3550382" cy="3416320"/>
          </a:xfrm>
          <a:prstGeom prst="rect">
            <a:avLst/>
          </a:prstGeom>
          <a:solidFill>
            <a:schemeClr val="bg1">
              <a:lumMod val="75000"/>
            </a:schemeClr>
          </a:solidFill>
        </p:spPr>
        <p:txBody>
          <a:bodyPr wrap="square" rtlCol="0">
            <a:spAutoFit/>
          </a:bodyPr>
          <a:lstStyle/>
          <a:p>
            <a:r>
              <a:rPr lang="en-US" dirty="0"/>
              <a:t>The </a:t>
            </a:r>
            <a:r>
              <a:rPr lang="en-US" i="1" dirty="0"/>
              <a:t>My Credentials </a:t>
            </a:r>
            <a:r>
              <a:rPr lang="en-US" dirty="0"/>
              <a:t>tab, currently only viewable by designers, will allow participant to easily access and share their proctoring certification badges. Our marketing department is currently developing a representative icon for our university and department. Requirements for receiving the badge include passing each of the 3 quizzes (80%&gt;) given for each module. </a:t>
            </a:r>
          </a:p>
        </p:txBody>
      </p:sp>
      <p:pic>
        <p:nvPicPr>
          <p:cNvPr id="4" name="Picture 3" descr="My Credentials page - badges">
            <a:extLst>
              <a:ext uri="{FF2B5EF4-FFF2-40B4-BE49-F238E27FC236}">
                <a16:creationId xmlns:a16="http://schemas.microsoft.com/office/drawing/2014/main" id="{BF9D2B9B-D03F-9C43-A66F-F9DF74AB58E3}"/>
              </a:ext>
            </a:extLst>
          </p:cNvPr>
          <p:cNvPicPr>
            <a:picLocks noChangeAspect="1"/>
          </p:cNvPicPr>
          <p:nvPr/>
        </p:nvPicPr>
        <p:blipFill>
          <a:blip r:embed="rId2"/>
          <a:stretch>
            <a:fillRect/>
          </a:stretch>
        </p:blipFill>
        <p:spPr>
          <a:xfrm>
            <a:off x="457200" y="1881592"/>
            <a:ext cx="7589520" cy="2664721"/>
          </a:xfrm>
          <a:prstGeom prst="rect">
            <a:avLst/>
          </a:prstGeom>
        </p:spPr>
      </p:pic>
      <p:pic>
        <p:nvPicPr>
          <p:cNvPr id="7" name="Picture 6">
            <a:extLst>
              <a:ext uri="{FF2B5EF4-FFF2-40B4-BE49-F238E27FC236}">
                <a16:creationId xmlns:a16="http://schemas.microsoft.com/office/drawing/2014/main" id="{EB5975EA-A066-4242-87DF-B7D127BB5CA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3377" y="136452"/>
            <a:ext cx="11186602" cy="1413201"/>
          </a:xfrm>
          <a:prstGeom prst="rect">
            <a:avLst/>
          </a:prstGeom>
        </p:spPr>
      </p:pic>
      <p:sp>
        <p:nvSpPr>
          <p:cNvPr id="2" name="Title 1">
            <a:extLst>
              <a:ext uri="{FF2B5EF4-FFF2-40B4-BE49-F238E27FC236}">
                <a16:creationId xmlns:a16="http://schemas.microsoft.com/office/drawing/2014/main" id="{DFFB9679-27FB-C847-9511-8E55B615B451}"/>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US" dirty="0"/>
              <a:t> Badges</a:t>
            </a:r>
          </a:p>
        </p:txBody>
      </p:sp>
    </p:spTree>
    <p:extLst>
      <p:ext uri="{BB962C8B-B14F-4D97-AF65-F5344CB8AC3E}">
        <p14:creationId xmlns:p14="http://schemas.microsoft.com/office/powerpoint/2010/main" val="22839933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624</Words>
  <Application>Microsoft Macintosh PowerPoint</Application>
  <PresentationFormat>Widescreen</PresentationFormat>
  <Paragraphs>31</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Home</vt:lpstr>
      <vt:lpstr>Sample Lesson page – top only</vt:lpstr>
      <vt:lpstr>Example Lesson Page</vt:lpstr>
      <vt:lpstr>Student Experience Page</vt:lpstr>
      <vt:lpstr>User decides path</vt:lpstr>
      <vt:lpstr>Sample lesson page – top</vt:lpstr>
      <vt:lpstr>Modules</vt:lpstr>
      <vt:lpstr>Error Message received when learners click too soon</vt:lpstr>
      <vt:lpstr> Badges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Read, Michelle F</dc:creator>
  <cp:lastModifiedBy>Read, Michelle F</cp:lastModifiedBy>
  <cp:revision>3</cp:revision>
  <dcterms:created xsi:type="dcterms:W3CDTF">2022-03-23T14:12:00Z</dcterms:created>
  <dcterms:modified xsi:type="dcterms:W3CDTF">2022-03-24T00:42:48Z</dcterms:modified>
</cp:coreProperties>
</file>