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28"/>
    <p:restoredTop sz="94733"/>
  </p:normalViewPr>
  <p:slideViewPr>
    <p:cSldViewPr snapToGrid="0" snapToObjects="1">
      <p:cViewPr varScale="1">
        <p:scale>
          <a:sx n="75" d="100"/>
          <a:sy n="75" d="100"/>
        </p:scale>
        <p:origin x="17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645263"/>
            <a:ext cx="4443984" cy="3416320"/>
          </a:xfrm>
          <a:prstGeom prst="rect">
            <a:avLst/>
          </a:prstGeom>
          <a:solidFill>
            <a:schemeClr val="bg1">
              <a:lumMod val="75000"/>
            </a:schemeClr>
          </a:solidFill>
        </p:spPr>
        <p:txBody>
          <a:bodyPr wrap="square" rtlCol="0">
            <a:spAutoFit/>
          </a:bodyPr>
          <a:lstStyle/>
          <a:p>
            <a:endParaRPr lang="en-US" dirty="0"/>
          </a:p>
          <a:p>
            <a:r>
              <a:rPr lang="en-US" dirty="0"/>
              <a:t>Homepage – </a:t>
            </a:r>
          </a:p>
          <a:p>
            <a:endParaRPr lang="en-US" dirty="0"/>
          </a:p>
          <a:p>
            <a:r>
              <a:rPr lang="en-US" dirty="0"/>
              <a:t>This page contains a brief course welcome and completion reminders. Shortcuts to the Start Here page and the Syllabus are provided along with a link to a Course Pacing Guide. One of the first assignments is to add dates to t he Course Pacing Guide and submit your plan to the assignments tab.</a:t>
            </a:r>
          </a:p>
          <a:p>
            <a:endParaRPr lang="en-US" dirty="0"/>
          </a:p>
          <a:p>
            <a:endParaRPr lang="en-US" b="1" i="1" dirty="0"/>
          </a:p>
        </p:txBody>
      </p:sp>
      <p:pic>
        <p:nvPicPr>
          <p:cNvPr id="18" name="Picture 17" descr="PS 3332 - Home page">
            <a:extLst>
              <a:ext uri="{FF2B5EF4-FFF2-40B4-BE49-F238E27FC236}">
                <a16:creationId xmlns:a16="http://schemas.microsoft.com/office/drawing/2014/main" id="{851692D1-CC3A-F64A-9A6A-AAF5CE69C0B2}"/>
              </a:ext>
            </a:extLst>
          </p:cNvPr>
          <p:cNvPicPr>
            <a:picLocks noChangeAspect="1"/>
          </p:cNvPicPr>
          <p:nvPr/>
        </p:nvPicPr>
        <p:blipFill>
          <a:blip r:embed="rId2"/>
          <a:stretch>
            <a:fillRect/>
          </a:stretch>
        </p:blipFill>
        <p:spPr>
          <a:xfrm>
            <a:off x="1070340" y="1505874"/>
            <a:ext cx="5232400" cy="4864100"/>
          </a:xfrm>
          <a:prstGeom prst="rect">
            <a:avLst/>
          </a:prstGeom>
        </p:spPr>
      </p:pic>
      <p:sp>
        <p:nvSpPr>
          <p:cNvPr id="8" name="TextBox 7">
            <a:extLst>
              <a:ext uri="{FF2B5EF4-FFF2-40B4-BE49-F238E27FC236}">
                <a16:creationId xmlns:a16="http://schemas.microsoft.com/office/drawing/2014/main" id="{CAFFA4BB-F64B-FD43-95AE-2FC568CB0291}"/>
              </a:ext>
            </a:extLst>
          </p:cNvPr>
          <p:cNvSpPr txBox="1"/>
          <p:nvPr/>
        </p:nvSpPr>
        <p:spPr>
          <a:xfrm>
            <a:off x="208087" y="704084"/>
            <a:ext cx="11526713" cy="646331"/>
          </a:xfrm>
          <a:prstGeom prst="rect">
            <a:avLst/>
          </a:prstGeom>
          <a:noFill/>
        </p:spPr>
        <p:txBody>
          <a:bodyPr wrap="square" rtlCol="0">
            <a:spAutoFit/>
          </a:bodyPr>
          <a:lstStyle/>
          <a:p>
            <a:r>
              <a:rPr lang="en-US" b="1" dirty="0"/>
              <a:t>Audience: </a:t>
            </a:r>
            <a:r>
              <a:rPr lang="en-US" dirty="0"/>
              <a:t>Students needing this course to graduate from their program, ad hoc</a:t>
            </a:r>
          </a:p>
          <a:p>
            <a:r>
              <a:rPr lang="en-US" b="1" dirty="0"/>
              <a:t>Description: </a:t>
            </a:r>
            <a:r>
              <a:rPr lang="en-US" dirty="0"/>
              <a:t>This self-paced correspondence course allows for six months for completion.</a:t>
            </a:r>
          </a:p>
        </p:txBody>
      </p:sp>
      <p:sp>
        <p:nvSpPr>
          <p:cNvPr id="6" name="TextBox 5">
            <a:extLst>
              <a:ext uri="{FF2B5EF4-FFF2-40B4-BE49-F238E27FC236}">
                <a16:creationId xmlns:a16="http://schemas.microsoft.com/office/drawing/2014/main" id="{886215DF-0530-EA4C-A036-515C7D9201C7}"/>
              </a:ext>
            </a:extLst>
          </p:cNvPr>
          <p:cNvSpPr txBox="1"/>
          <p:nvPr/>
        </p:nvSpPr>
        <p:spPr>
          <a:xfrm>
            <a:off x="208087" y="107803"/>
            <a:ext cx="7712561" cy="646331"/>
          </a:xfrm>
          <a:prstGeom prst="rect">
            <a:avLst/>
          </a:prstGeom>
          <a:noFill/>
        </p:spPr>
        <p:txBody>
          <a:bodyPr wrap="none" rtlCol="0">
            <a:spAutoFit/>
          </a:bodyPr>
          <a:lstStyle/>
          <a:p>
            <a:r>
              <a:rPr lang="en-US" b="1" dirty="0"/>
              <a:t>Client: </a:t>
            </a:r>
            <a:r>
              <a:rPr lang="en-US" dirty="0"/>
              <a:t>Political Science 3332 – Constitutional Law: Basic Structure and Principles</a:t>
            </a:r>
          </a:p>
          <a:p>
            <a:r>
              <a:rPr lang="en-US" b="1" dirty="0"/>
              <a:t>Status: </a:t>
            </a:r>
            <a:r>
              <a:rPr lang="en-US" dirty="0"/>
              <a:t>Complete, waiting revisions</a:t>
            </a:r>
          </a:p>
        </p:txBody>
      </p:sp>
      <p:sp>
        <p:nvSpPr>
          <p:cNvPr id="2" name="Title 1">
            <a:extLst>
              <a:ext uri="{FF2B5EF4-FFF2-40B4-BE49-F238E27FC236}">
                <a16:creationId xmlns:a16="http://schemas.microsoft.com/office/drawing/2014/main" id="{E97BE9CF-B369-F649-B445-6B2747EE58E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Home page</a:t>
            </a:r>
          </a:p>
        </p:txBody>
      </p:sp>
    </p:spTree>
    <p:extLst>
      <p:ext uri="{BB962C8B-B14F-4D97-AF65-F5344CB8AC3E}">
        <p14:creationId xmlns:p14="http://schemas.microsoft.com/office/powerpoint/2010/main" val="184489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 3332 - Course Pacing Guide">
            <a:extLst>
              <a:ext uri="{FF2B5EF4-FFF2-40B4-BE49-F238E27FC236}">
                <a16:creationId xmlns:a16="http://schemas.microsoft.com/office/drawing/2014/main" id="{493BDCC2-687F-4741-99B3-6A0EA3B32DA9}"/>
              </a:ext>
            </a:extLst>
          </p:cNvPr>
          <p:cNvPicPr>
            <a:picLocks noChangeAspect="1"/>
          </p:cNvPicPr>
          <p:nvPr/>
        </p:nvPicPr>
        <p:blipFill>
          <a:blip r:embed="rId2"/>
          <a:stretch>
            <a:fillRect/>
          </a:stretch>
        </p:blipFill>
        <p:spPr>
          <a:xfrm>
            <a:off x="457200" y="2048162"/>
            <a:ext cx="7772400" cy="3149600"/>
          </a:xfrm>
          <a:prstGeom prst="rect">
            <a:avLst/>
          </a:prstGeom>
        </p:spPr>
      </p:pic>
      <p:pic>
        <p:nvPicPr>
          <p:cNvPr id="5" name="Picture 4">
            <a:extLst>
              <a:ext uri="{FF2B5EF4-FFF2-40B4-BE49-F238E27FC236}">
                <a16:creationId xmlns:a16="http://schemas.microsoft.com/office/drawing/2014/main" id="{8BC09501-49C7-8847-B501-37179D9107F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34F45C26-7368-0743-B021-BBE864A78CF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Course Pacing Guide</a:t>
            </a:r>
          </a:p>
        </p:txBody>
      </p:sp>
      <p:sp>
        <p:nvSpPr>
          <p:cNvPr id="7" name="TextBox 6">
            <a:extLst>
              <a:ext uri="{FF2B5EF4-FFF2-40B4-BE49-F238E27FC236}">
                <a16:creationId xmlns:a16="http://schemas.microsoft.com/office/drawing/2014/main" id="{0C1BE33B-8648-F643-99AA-1CB07830FC98}"/>
              </a:ext>
            </a:extLst>
          </p:cNvPr>
          <p:cNvSpPr txBox="1"/>
          <p:nvPr/>
        </p:nvSpPr>
        <p:spPr>
          <a:xfrm>
            <a:off x="7290816" y="3799425"/>
            <a:ext cx="4443984" cy="2308324"/>
          </a:xfrm>
          <a:prstGeom prst="rect">
            <a:avLst/>
          </a:prstGeom>
          <a:solidFill>
            <a:schemeClr val="bg1">
              <a:lumMod val="75000"/>
            </a:schemeClr>
          </a:solidFill>
        </p:spPr>
        <p:txBody>
          <a:bodyPr wrap="square" rtlCol="0">
            <a:spAutoFit/>
          </a:bodyPr>
          <a:lstStyle/>
          <a:p>
            <a:endParaRPr lang="en-US" dirty="0"/>
          </a:p>
          <a:p>
            <a:r>
              <a:rPr lang="en-US" dirty="0"/>
              <a:t>Course Pacing Guide –</a:t>
            </a:r>
          </a:p>
          <a:p>
            <a:endParaRPr lang="en-US" dirty="0"/>
          </a:p>
          <a:p>
            <a:r>
              <a:rPr lang="en-US" dirty="0"/>
              <a:t>Once students have completed this assignment, they can then move on to the rest of the course.</a:t>
            </a:r>
          </a:p>
          <a:p>
            <a:endParaRPr lang="en-US" dirty="0"/>
          </a:p>
          <a:p>
            <a:endParaRPr lang="en-US" b="1" i="1" dirty="0"/>
          </a:p>
        </p:txBody>
      </p:sp>
    </p:spTree>
    <p:extLst>
      <p:ext uri="{BB962C8B-B14F-4D97-AF65-F5344CB8AC3E}">
        <p14:creationId xmlns:p14="http://schemas.microsoft.com/office/powerpoint/2010/main" val="744327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3799425"/>
            <a:ext cx="4443984" cy="2585323"/>
          </a:xfrm>
          <a:prstGeom prst="rect">
            <a:avLst/>
          </a:prstGeom>
          <a:solidFill>
            <a:schemeClr val="bg1">
              <a:lumMod val="75000"/>
            </a:schemeClr>
          </a:solidFill>
        </p:spPr>
        <p:txBody>
          <a:bodyPr wrap="square" rtlCol="0">
            <a:spAutoFit/>
          </a:bodyPr>
          <a:lstStyle/>
          <a:p>
            <a:endParaRPr lang="en-US" dirty="0"/>
          </a:p>
          <a:p>
            <a:r>
              <a:rPr lang="en-US" dirty="0"/>
              <a:t>Modules page</a:t>
            </a:r>
          </a:p>
          <a:p>
            <a:endParaRPr lang="en-US" dirty="0"/>
          </a:p>
          <a:p>
            <a:r>
              <a:rPr lang="en-US" dirty="0"/>
              <a:t>Students must complete the module lessons in order. Next modules will not open until requirements for previous modules have been met.</a:t>
            </a:r>
          </a:p>
          <a:p>
            <a:endParaRPr lang="en-US" dirty="0"/>
          </a:p>
          <a:p>
            <a:endParaRPr lang="en-US" b="1" i="1" dirty="0"/>
          </a:p>
        </p:txBody>
      </p:sp>
      <p:pic>
        <p:nvPicPr>
          <p:cNvPr id="9" name="Picture 8" descr="PS 3332 - Modules page">
            <a:extLst>
              <a:ext uri="{FF2B5EF4-FFF2-40B4-BE49-F238E27FC236}">
                <a16:creationId xmlns:a16="http://schemas.microsoft.com/office/drawing/2014/main" id="{05A131F4-15C1-424C-BA8E-61C820F7FD91}"/>
              </a:ext>
            </a:extLst>
          </p:cNvPr>
          <p:cNvPicPr>
            <a:picLocks noChangeAspect="1"/>
          </p:cNvPicPr>
          <p:nvPr/>
        </p:nvPicPr>
        <p:blipFill>
          <a:blip r:embed="rId2"/>
          <a:stretch>
            <a:fillRect/>
          </a:stretch>
        </p:blipFill>
        <p:spPr>
          <a:xfrm>
            <a:off x="716866" y="2124206"/>
            <a:ext cx="6298033" cy="4029710"/>
          </a:xfrm>
          <a:prstGeom prst="rect">
            <a:avLst/>
          </a:prstGeom>
        </p:spPr>
      </p:pic>
      <p:pic>
        <p:nvPicPr>
          <p:cNvPr id="10" name="Picture 9">
            <a:extLst>
              <a:ext uri="{FF2B5EF4-FFF2-40B4-BE49-F238E27FC236}">
                <a16:creationId xmlns:a16="http://schemas.microsoft.com/office/drawing/2014/main" id="{5E5237A7-F320-D648-A1F9-5FAAE96D65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AE7ED4ED-4384-8B4E-BCC3-AE9FA2D1F1A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Modules page</a:t>
            </a:r>
          </a:p>
        </p:txBody>
      </p:sp>
    </p:spTree>
    <p:extLst>
      <p:ext uri="{BB962C8B-B14F-4D97-AF65-F5344CB8AC3E}">
        <p14:creationId xmlns:p14="http://schemas.microsoft.com/office/powerpoint/2010/main" val="3490848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 3332 - Typical Lesson page 1, Overview &amp; Objectives">
            <a:extLst>
              <a:ext uri="{FF2B5EF4-FFF2-40B4-BE49-F238E27FC236}">
                <a16:creationId xmlns:a16="http://schemas.microsoft.com/office/drawing/2014/main" id="{287FE557-7512-F741-BEDD-69AF6163BD39}"/>
              </a:ext>
            </a:extLst>
          </p:cNvPr>
          <p:cNvPicPr>
            <a:picLocks noChangeAspect="1"/>
          </p:cNvPicPr>
          <p:nvPr/>
        </p:nvPicPr>
        <p:blipFill>
          <a:blip r:embed="rId2"/>
          <a:stretch>
            <a:fillRect/>
          </a:stretch>
        </p:blipFill>
        <p:spPr>
          <a:xfrm>
            <a:off x="1002030" y="2597888"/>
            <a:ext cx="7165156" cy="2966466"/>
          </a:xfrm>
          <a:prstGeom prst="rect">
            <a:avLst/>
          </a:prstGeom>
        </p:spPr>
      </p:pic>
      <p:pic>
        <p:nvPicPr>
          <p:cNvPr id="9" name="Picture 8">
            <a:extLst>
              <a:ext uri="{FF2B5EF4-FFF2-40B4-BE49-F238E27FC236}">
                <a16:creationId xmlns:a16="http://schemas.microsoft.com/office/drawing/2014/main" id="{64E3346B-1537-5741-A90E-A9F2AFB887D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4" name="Title 3">
            <a:extLst>
              <a:ext uri="{FF2B5EF4-FFF2-40B4-BE49-F238E27FC236}">
                <a16:creationId xmlns:a16="http://schemas.microsoft.com/office/drawing/2014/main" id="{9EEF00CA-6702-514C-8746-B03D9F843A0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Lesson Page 1</a:t>
            </a:r>
          </a:p>
        </p:txBody>
      </p:sp>
      <p:sp>
        <p:nvSpPr>
          <p:cNvPr id="7" name="TextBox 6">
            <a:extLst>
              <a:ext uri="{FF2B5EF4-FFF2-40B4-BE49-F238E27FC236}">
                <a16:creationId xmlns:a16="http://schemas.microsoft.com/office/drawing/2014/main" id="{0C1BE33B-8648-F643-99AA-1CB07830FC98}"/>
              </a:ext>
            </a:extLst>
          </p:cNvPr>
          <p:cNvSpPr txBox="1"/>
          <p:nvPr/>
        </p:nvSpPr>
        <p:spPr>
          <a:xfrm>
            <a:off x="7290816" y="2372961"/>
            <a:ext cx="4443984" cy="4247317"/>
          </a:xfrm>
          <a:prstGeom prst="rect">
            <a:avLst/>
          </a:prstGeom>
          <a:solidFill>
            <a:schemeClr val="bg1">
              <a:lumMod val="75000"/>
            </a:schemeClr>
          </a:solidFill>
        </p:spPr>
        <p:txBody>
          <a:bodyPr wrap="square" rtlCol="0">
            <a:spAutoFit/>
          </a:bodyPr>
          <a:lstStyle/>
          <a:p>
            <a:endParaRPr lang="en-US" dirty="0"/>
          </a:p>
          <a:p>
            <a:r>
              <a:rPr lang="en-US" dirty="0"/>
              <a:t>Lesson page</a:t>
            </a:r>
          </a:p>
          <a:p>
            <a:endParaRPr lang="en-US" dirty="0"/>
          </a:p>
          <a:p>
            <a:r>
              <a:rPr lang="en-US" dirty="0"/>
              <a:t>Each lesson is divided up with multiple pages: </a:t>
            </a:r>
            <a:r>
              <a:rPr lang="en-US" i="1" dirty="0"/>
              <a:t>Overview &amp; Objectives, Mini Lectures, Read and View, </a:t>
            </a:r>
            <a:r>
              <a:rPr lang="en-US" dirty="0"/>
              <a:t>and </a:t>
            </a:r>
            <a:r>
              <a:rPr lang="en-US" i="1" dirty="0"/>
              <a:t>Quiz.</a:t>
            </a:r>
          </a:p>
          <a:p>
            <a:endParaRPr lang="en-US" i="1" dirty="0"/>
          </a:p>
          <a:p>
            <a:r>
              <a:rPr lang="en-US" dirty="0"/>
              <a:t>A navigation bar is provided at the top of each page for easy maneuvering between module components. Alternatively, student can simply use the Next button to proceed through the module content into the module quiz and then into the following modules.</a:t>
            </a:r>
          </a:p>
          <a:p>
            <a:endParaRPr lang="en-US" dirty="0"/>
          </a:p>
          <a:p>
            <a:endParaRPr lang="en-US" b="1" i="1" dirty="0"/>
          </a:p>
        </p:txBody>
      </p:sp>
    </p:spTree>
    <p:extLst>
      <p:ext uri="{BB962C8B-B14F-4D97-AF65-F5344CB8AC3E}">
        <p14:creationId xmlns:p14="http://schemas.microsoft.com/office/powerpoint/2010/main" val="407819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372961"/>
            <a:ext cx="4443984" cy="2308324"/>
          </a:xfrm>
          <a:prstGeom prst="rect">
            <a:avLst/>
          </a:prstGeom>
          <a:solidFill>
            <a:schemeClr val="bg1">
              <a:lumMod val="75000"/>
            </a:schemeClr>
          </a:solidFill>
        </p:spPr>
        <p:txBody>
          <a:bodyPr wrap="square" rtlCol="0">
            <a:spAutoFit/>
          </a:bodyPr>
          <a:lstStyle/>
          <a:p>
            <a:endParaRPr lang="en-US" dirty="0"/>
          </a:p>
          <a:p>
            <a:r>
              <a:rPr lang="en-US" dirty="0"/>
              <a:t>Lesson page</a:t>
            </a:r>
          </a:p>
          <a:p>
            <a:endParaRPr lang="en-US" i="1" dirty="0"/>
          </a:p>
          <a:p>
            <a:r>
              <a:rPr lang="en-US" dirty="0"/>
              <a:t>Each mini lecture is chunked to appropriate lengths and contains a separate transcript file for accessibility.</a:t>
            </a:r>
          </a:p>
          <a:p>
            <a:endParaRPr lang="en-US" dirty="0"/>
          </a:p>
          <a:p>
            <a:endParaRPr lang="en-US" b="1" i="1" dirty="0"/>
          </a:p>
        </p:txBody>
      </p:sp>
      <p:pic>
        <p:nvPicPr>
          <p:cNvPr id="4" name="Picture 3" descr="PS 3332 - Typical Lesson page 2, Minilectures">
            <a:extLst>
              <a:ext uri="{FF2B5EF4-FFF2-40B4-BE49-F238E27FC236}">
                <a16:creationId xmlns:a16="http://schemas.microsoft.com/office/drawing/2014/main" id="{18296DF5-F18D-8F4A-B9A5-BB87E84996D9}"/>
              </a:ext>
            </a:extLst>
          </p:cNvPr>
          <p:cNvPicPr>
            <a:picLocks noChangeAspect="1"/>
          </p:cNvPicPr>
          <p:nvPr/>
        </p:nvPicPr>
        <p:blipFill>
          <a:blip r:embed="rId2"/>
          <a:stretch>
            <a:fillRect/>
          </a:stretch>
        </p:blipFill>
        <p:spPr>
          <a:xfrm>
            <a:off x="1272951" y="1622481"/>
            <a:ext cx="4698492" cy="4531435"/>
          </a:xfrm>
          <a:prstGeom prst="rect">
            <a:avLst/>
          </a:prstGeom>
        </p:spPr>
      </p:pic>
      <p:pic>
        <p:nvPicPr>
          <p:cNvPr id="9" name="Picture 8">
            <a:extLst>
              <a:ext uri="{FF2B5EF4-FFF2-40B4-BE49-F238E27FC236}">
                <a16:creationId xmlns:a16="http://schemas.microsoft.com/office/drawing/2014/main" id="{7D5F33C3-EF2C-9140-9012-0D87836DA8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E8EE4101-5CCF-D948-8775-E2251449C4E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Lesson page 2</a:t>
            </a:r>
          </a:p>
        </p:txBody>
      </p:sp>
    </p:spTree>
    <p:extLst>
      <p:ext uri="{BB962C8B-B14F-4D97-AF65-F5344CB8AC3E}">
        <p14:creationId xmlns:p14="http://schemas.microsoft.com/office/powerpoint/2010/main" val="153876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7290816" y="2372961"/>
            <a:ext cx="4443984" cy="2308324"/>
          </a:xfrm>
          <a:prstGeom prst="rect">
            <a:avLst/>
          </a:prstGeom>
          <a:solidFill>
            <a:schemeClr val="bg1">
              <a:lumMod val="75000"/>
            </a:schemeClr>
          </a:solidFill>
        </p:spPr>
        <p:txBody>
          <a:bodyPr wrap="square" rtlCol="0">
            <a:spAutoFit/>
          </a:bodyPr>
          <a:lstStyle/>
          <a:p>
            <a:endParaRPr lang="en-US" dirty="0"/>
          </a:p>
          <a:p>
            <a:r>
              <a:rPr lang="en-US" dirty="0"/>
              <a:t>Lesson page</a:t>
            </a:r>
          </a:p>
          <a:p>
            <a:endParaRPr lang="en-US" i="1" dirty="0"/>
          </a:p>
          <a:p>
            <a:r>
              <a:rPr lang="en-US" dirty="0"/>
              <a:t>Each Read and View contains links or attachments to readings (if allowable by Fair Use) and embedded 3rd party videos. </a:t>
            </a:r>
          </a:p>
          <a:p>
            <a:endParaRPr lang="en-US" dirty="0"/>
          </a:p>
          <a:p>
            <a:endParaRPr lang="en-US" b="1" i="1" dirty="0"/>
          </a:p>
        </p:txBody>
      </p:sp>
      <p:pic>
        <p:nvPicPr>
          <p:cNvPr id="3" name="Picture 2" descr="PS 3332 - Typical Lesson page 3, Read and View (additional videos)">
            <a:extLst>
              <a:ext uri="{FF2B5EF4-FFF2-40B4-BE49-F238E27FC236}">
                <a16:creationId xmlns:a16="http://schemas.microsoft.com/office/drawing/2014/main" id="{6EAA2C8E-8B91-0E40-966C-1915128040A6}"/>
              </a:ext>
            </a:extLst>
          </p:cNvPr>
          <p:cNvPicPr>
            <a:picLocks noChangeAspect="1"/>
          </p:cNvPicPr>
          <p:nvPr/>
        </p:nvPicPr>
        <p:blipFill>
          <a:blip r:embed="rId2"/>
          <a:stretch>
            <a:fillRect/>
          </a:stretch>
        </p:blipFill>
        <p:spPr>
          <a:xfrm>
            <a:off x="1531112" y="1946696"/>
            <a:ext cx="5435600" cy="3517900"/>
          </a:xfrm>
          <a:prstGeom prst="rect">
            <a:avLst/>
          </a:prstGeom>
        </p:spPr>
      </p:pic>
      <p:pic>
        <p:nvPicPr>
          <p:cNvPr id="9" name="Picture 8">
            <a:extLst>
              <a:ext uri="{FF2B5EF4-FFF2-40B4-BE49-F238E27FC236}">
                <a16:creationId xmlns:a16="http://schemas.microsoft.com/office/drawing/2014/main" id="{734C2F35-8368-4342-95CB-913ACBBA7C3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CE77E313-1645-834C-A5EC-4097B8DAFCEC}"/>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Typical Lesson page, 3</a:t>
            </a:r>
          </a:p>
        </p:txBody>
      </p:sp>
    </p:spTree>
    <p:extLst>
      <p:ext uri="{BB962C8B-B14F-4D97-AF65-F5344CB8AC3E}">
        <p14:creationId xmlns:p14="http://schemas.microsoft.com/office/powerpoint/2010/main" val="2558205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C1BE33B-8648-F643-99AA-1CB07830FC98}"/>
              </a:ext>
            </a:extLst>
          </p:cNvPr>
          <p:cNvSpPr txBox="1"/>
          <p:nvPr/>
        </p:nvSpPr>
        <p:spPr>
          <a:xfrm>
            <a:off x="1527459" y="3623921"/>
            <a:ext cx="4443984" cy="3139321"/>
          </a:xfrm>
          <a:prstGeom prst="rect">
            <a:avLst/>
          </a:prstGeom>
          <a:solidFill>
            <a:schemeClr val="bg1">
              <a:lumMod val="75000"/>
            </a:schemeClr>
          </a:solidFill>
        </p:spPr>
        <p:txBody>
          <a:bodyPr wrap="square" rtlCol="0">
            <a:spAutoFit/>
          </a:bodyPr>
          <a:lstStyle/>
          <a:p>
            <a:endParaRPr lang="en-US" dirty="0"/>
          </a:p>
          <a:p>
            <a:r>
              <a:rPr lang="en-US" dirty="0"/>
              <a:t>Mid-term</a:t>
            </a:r>
          </a:p>
          <a:p>
            <a:endParaRPr lang="en-US" dirty="0"/>
          </a:p>
          <a:p>
            <a:r>
              <a:rPr lang="en-US" dirty="0"/>
              <a:t>This page asks students to stop and check themselves on their progress through the course. The next page asks the student to pause and reflect on what they have learned so far and suggests contacting their instructor.</a:t>
            </a:r>
          </a:p>
          <a:p>
            <a:endParaRPr lang="en-US" dirty="0"/>
          </a:p>
          <a:p>
            <a:endParaRPr lang="en-US" b="1" i="1" dirty="0"/>
          </a:p>
        </p:txBody>
      </p:sp>
      <p:pic>
        <p:nvPicPr>
          <p:cNvPr id="4" name="Picture 3" descr="PS 3332 - Mid-term Check your work">
            <a:extLst>
              <a:ext uri="{FF2B5EF4-FFF2-40B4-BE49-F238E27FC236}">
                <a16:creationId xmlns:a16="http://schemas.microsoft.com/office/drawing/2014/main" id="{702BAC08-AC09-5243-9D6E-8AD08285BA05}"/>
              </a:ext>
            </a:extLst>
          </p:cNvPr>
          <p:cNvPicPr>
            <a:picLocks noChangeAspect="1"/>
          </p:cNvPicPr>
          <p:nvPr/>
        </p:nvPicPr>
        <p:blipFill>
          <a:blip r:embed="rId2"/>
          <a:stretch>
            <a:fillRect/>
          </a:stretch>
        </p:blipFill>
        <p:spPr>
          <a:xfrm>
            <a:off x="208087" y="1407668"/>
            <a:ext cx="8991600" cy="2159000"/>
          </a:xfrm>
          <a:prstGeom prst="rect">
            <a:avLst/>
          </a:prstGeom>
        </p:spPr>
      </p:pic>
      <p:pic>
        <p:nvPicPr>
          <p:cNvPr id="10" name="Picture 9">
            <a:extLst>
              <a:ext uri="{FF2B5EF4-FFF2-40B4-BE49-F238E27FC236}">
                <a16:creationId xmlns:a16="http://schemas.microsoft.com/office/drawing/2014/main" id="{3B6DEA05-B75F-3442-A4B3-E193C3B075B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EEBAD2B2-E99C-164C-B9D2-8567D271A02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Mid term Checkpoint</a:t>
            </a:r>
          </a:p>
        </p:txBody>
      </p:sp>
      <p:pic>
        <p:nvPicPr>
          <p:cNvPr id="9" name="Picture 8" descr="PS 3332 - Mid-term Reflect and suggestion to contact your instructor">
            <a:extLst>
              <a:ext uri="{FF2B5EF4-FFF2-40B4-BE49-F238E27FC236}">
                <a16:creationId xmlns:a16="http://schemas.microsoft.com/office/drawing/2014/main" id="{9C7ABC25-F473-E84A-9412-330098279B87}"/>
              </a:ext>
            </a:extLst>
          </p:cNvPr>
          <p:cNvPicPr>
            <a:picLocks noChangeAspect="1"/>
          </p:cNvPicPr>
          <p:nvPr/>
        </p:nvPicPr>
        <p:blipFill>
          <a:blip r:embed="rId4"/>
          <a:stretch>
            <a:fillRect/>
          </a:stretch>
        </p:blipFill>
        <p:spPr>
          <a:xfrm>
            <a:off x="6479769" y="2615184"/>
            <a:ext cx="5712231" cy="4242816"/>
          </a:xfrm>
          <a:prstGeom prst="rect">
            <a:avLst/>
          </a:prstGeom>
        </p:spPr>
      </p:pic>
    </p:spTree>
    <p:extLst>
      <p:ext uri="{BB962C8B-B14F-4D97-AF65-F5344CB8AC3E}">
        <p14:creationId xmlns:p14="http://schemas.microsoft.com/office/powerpoint/2010/main" val="4263232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1B69CE7-6C3F-1743-990B-51325868C4E1}"/>
              </a:ext>
            </a:extLst>
          </p:cNvPr>
          <p:cNvSpPr txBox="1"/>
          <p:nvPr/>
        </p:nvSpPr>
        <p:spPr>
          <a:xfrm>
            <a:off x="8801100" y="1946696"/>
            <a:ext cx="3084577" cy="4801314"/>
          </a:xfrm>
          <a:prstGeom prst="rect">
            <a:avLst/>
          </a:prstGeom>
          <a:solidFill>
            <a:schemeClr val="bg1">
              <a:lumMod val="75000"/>
            </a:schemeClr>
          </a:solidFill>
        </p:spPr>
        <p:txBody>
          <a:bodyPr wrap="square" rtlCol="0">
            <a:spAutoFit/>
          </a:bodyPr>
          <a:lstStyle/>
          <a:p>
            <a:endParaRPr lang="en-US" dirty="0"/>
          </a:p>
          <a:p>
            <a:r>
              <a:rPr lang="en-US" dirty="0"/>
              <a:t>End-of-Course Eval</a:t>
            </a:r>
          </a:p>
          <a:p>
            <a:endParaRPr lang="en-US" dirty="0"/>
          </a:p>
          <a:p>
            <a:r>
              <a:rPr lang="en-US" dirty="0"/>
              <a:t>A student perception survey is provided to the students to get their feedback on the course design.</a:t>
            </a:r>
          </a:p>
          <a:p>
            <a:endParaRPr lang="en-US" dirty="0"/>
          </a:p>
          <a:p>
            <a:r>
              <a:rPr lang="en-US" dirty="0"/>
              <a:t>This course received high marks and thankful comments for making the course so easy to navigate and complete.</a:t>
            </a:r>
          </a:p>
          <a:p>
            <a:endParaRPr lang="en-US" dirty="0"/>
          </a:p>
          <a:p>
            <a:r>
              <a:rPr lang="en-US" dirty="0"/>
              <a:t>Only suggestion – add opportunities to see other students in action in the course via polls.</a:t>
            </a:r>
          </a:p>
        </p:txBody>
      </p:sp>
      <p:pic>
        <p:nvPicPr>
          <p:cNvPr id="3" name="Picture 2" descr="PS 3332 - End-of-Course Student Perception Survey">
            <a:extLst>
              <a:ext uri="{FF2B5EF4-FFF2-40B4-BE49-F238E27FC236}">
                <a16:creationId xmlns:a16="http://schemas.microsoft.com/office/drawing/2014/main" id="{4E3DD7D1-4A17-1F40-A725-57FD4AA407FA}"/>
              </a:ext>
            </a:extLst>
          </p:cNvPr>
          <p:cNvPicPr>
            <a:picLocks noChangeAspect="1"/>
          </p:cNvPicPr>
          <p:nvPr/>
        </p:nvPicPr>
        <p:blipFill>
          <a:blip r:embed="rId2"/>
          <a:stretch>
            <a:fillRect/>
          </a:stretch>
        </p:blipFill>
        <p:spPr>
          <a:xfrm>
            <a:off x="457200" y="1481328"/>
            <a:ext cx="8343900" cy="5029200"/>
          </a:xfrm>
          <a:prstGeom prst="rect">
            <a:avLst/>
          </a:prstGeom>
        </p:spPr>
      </p:pic>
      <p:pic>
        <p:nvPicPr>
          <p:cNvPr id="7" name="Picture 6">
            <a:extLst>
              <a:ext uri="{FF2B5EF4-FFF2-40B4-BE49-F238E27FC236}">
                <a16:creationId xmlns:a16="http://schemas.microsoft.com/office/drawing/2014/main" id="{73CB51BB-5D1C-1D4F-80C3-A0F54CF073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7200" y="122175"/>
            <a:ext cx="8299144" cy="1257446"/>
          </a:xfrm>
          <a:prstGeom prst="rect">
            <a:avLst/>
          </a:prstGeom>
        </p:spPr>
      </p:pic>
      <p:sp>
        <p:nvSpPr>
          <p:cNvPr id="2" name="Title 1">
            <a:extLst>
              <a:ext uri="{FF2B5EF4-FFF2-40B4-BE49-F238E27FC236}">
                <a16:creationId xmlns:a16="http://schemas.microsoft.com/office/drawing/2014/main" id="{AC778E36-5E17-8F48-8EC0-FE52E1467C9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Perception Survey</a:t>
            </a:r>
          </a:p>
        </p:txBody>
      </p:sp>
    </p:spTree>
    <p:extLst>
      <p:ext uri="{BB962C8B-B14F-4D97-AF65-F5344CB8AC3E}">
        <p14:creationId xmlns:p14="http://schemas.microsoft.com/office/powerpoint/2010/main" val="3244471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387</Words>
  <Application>Microsoft Macintosh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Home page</vt:lpstr>
      <vt:lpstr>Course Pacing Guide</vt:lpstr>
      <vt:lpstr>Modules page</vt:lpstr>
      <vt:lpstr>Typical Lesson Page 1</vt:lpstr>
      <vt:lpstr>Typical Lesson page 2</vt:lpstr>
      <vt:lpstr>Typical Lesson page, 3</vt:lpstr>
      <vt:lpstr>Mid term Checkpoint</vt:lpstr>
      <vt:lpstr>Student Perception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8</cp:revision>
  <dcterms:created xsi:type="dcterms:W3CDTF">2022-03-23T14:12:00Z</dcterms:created>
  <dcterms:modified xsi:type="dcterms:W3CDTF">2022-03-24T00:08:56Z</dcterms:modified>
</cp:coreProperties>
</file>