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/>
    <p:restoredTop sz="86395"/>
  </p:normalViewPr>
  <p:slideViewPr>
    <p:cSldViewPr snapToGrid="0" snapToObjects="1">
      <p:cViewPr varScale="1">
        <p:scale>
          <a:sx n="110" d="100"/>
          <a:sy n="110" d="100"/>
        </p:scale>
        <p:origin x="4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7112F-9115-F847-BA4A-C5A74E973BB9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7654-C9F4-7748-B463-8C9F9D81E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7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0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8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E7654-C9F4-7748-B463-8C9F9D81E4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4D69-0E35-5F4E-9C2E-282B9ADC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25197-CF9E-3645-B6DD-495B8D1A4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709CD-2EF8-4142-A6B9-4BF9F460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D48B-3ABE-C74B-ADD8-8B172B65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A2F26-0FD5-0941-A747-C5C3F7D4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CAA0-8B70-1342-B023-EE422ABD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28724-183E-0245-95F0-2BAEF6EE3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5999E-B408-9C47-8251-F0466C19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C7C5-2146-C24D-A92A-36353414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A68A-7E23-D04C-8DB2-8119E8FC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4FE1BC-6589-394C-A31A-BDF0A073D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BE7C0-652E-9740-87E9-2B750880B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8227-0B66-564D-A286-0E6FD7C3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322C-AC15-EA48-812A-691CDD65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4BE7-8BF1-A347-9D57-1D067230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98CA-4490-8642-BE15-4EE9F043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91D8-889A-024B-BEB9-2BE64F6AF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1B134-4B6C-3E4E-9C58-FE89179B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AF0C-BDC8-B442-8713-6BC83041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5D6E8-9801-D24B-B64A-22E43850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28EE-B3B1-8341-B3C7-A246EA2E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720D9-FE07-174F-BDEE-1B8060AA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21A0-7497-204B-8286-5A5EFC63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4F7E-7E48-994D-AAA8-E99C962E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00D08-5FE8-7C40-B951-409501C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2516-7CEC-864C-A583-3ECEEE2D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4E5E-7ABA-9544-8D39-F720F488E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3409-D231-504F-9876-31EE6F291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34493-481C-0B47-A41A-676868A1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5460F-D60A-844E-B317-B713B073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001-7462-F349-A05A-FDE855A3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361B-132B-0941-8784-F9F9EE7B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6AD63-74E7-C34A-B0A2-9C6E5ADE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0F442-3D14-9F4E-93F5-DAD26E86E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FBD27-5274-E942-92B6-0A2DD9396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E7682-4DFC-A04E-B378-446951681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50EAC-5F2C-6F44-9C3B-94D49A1E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383CF-52C5-5F4B-AC03-181045B3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F4C20-08EC-1246-9CB8-D6FB3BE9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C174-C5FD-CF4E-A9A7-D7F6A1D3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0DD67-181C-0244-8F9D-0FFC82E5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80E16-2271-CA4D-81E4-AED41675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F558B-0308-124A-82E5-5CAA33E4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9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5118F-E7D1-FC48-9F74-C37F108B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46730-873C-E64E-A3E1-588D79E6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81962-9354-DB4F-882B-3843A1D1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4969-9F6F-F149-B91F-A1E3E62B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AEA0-A9D1-074D-BA96-B9CE2301E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EFA79-42BD-CC4C-A130-EB53052B6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03E16-4E73-514B-B1B6-8374B481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7CD2E-F96F-6C49-B709-F9E08CAE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BDADF-149D-0341-A196-1B4EE207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FDC2-FA71-8944-B622-845C732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CC1C44-7326-D54C-9BB1-88C4DC9AE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80C14-203F-9B4A-B0F6-D2EB5E113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0887F-D513-F043-BAE6-36AA9BDE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90766-76D4-DD4B-BDDB-6934EBCD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D95F3-9DB8-C944-968E-C839C48E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01331-1A28-674E-B630-8CA0BF1B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731EF-9084-2A4E-9477-79A85FF3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2207-E39B-604C-9276-EE7020354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37F5-8654-0044-A139-7BDB22E06D5D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B9B18-BC93-B94F-AADD-3FDC86BE6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A4ED-9A54-6541-969B-06561B85C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D32F3-E328-D642-BD3D-2036DD55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2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Homepage – </a:t>
            </a:r>
          </a:p>
          <a:p>
            <a:endParaRPr lang="en-US" dirty="0"/>
          </a:p>
          <a:p>
            <a:r>
              <a:rPr lang="en-US" dirty="0"/>
              <a:t>This homepage utilizes quick access and icons. It provided basic information about the courses welcoming students to the page and navigation tips.</a:t>
            </a:r>
            <a:endParaRPr lang="en-US" b="1" i="1" dirty="0"/>
          </a:p>
        </p:txBody>
      </p:sp>
      <p:pic>
        <p:nvPicPr>
          <p:cNvPr id="32" name="Picture 31" descr="SOCI 3327 Home page">
            <a:extLst>
              <a:ext uri="{FF2B5EF4-FFF2-40B4-BE49-F238E27FC236}">
                <a16:creationId xmlns:a16="http://schemas.microsoft.com/office/drawing/2014/main" id="{F9B864E6-4769-1642-BF45-3396EAE8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79" y="1342088"/>
            <a:ext cx="4521200" cy="5257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7A0DC0D-466F-B041-81AA-213ECCEB5623}"/>
              </a:ext>
            </a:extLst>
          </p:cNvPr>
          <p:cNvSpPr txBox="1"/>
          <p:nvPr/>
        </p:nvSpPr>
        <p:spPr>
          <a:xfrm>
            <a:off x="208087" y="695757"/>
            <a:ext cx="1152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Audience: </a:t>
            </a:r>
            <a:r>
              <a:rPr lang="en-US" dirty="0"/>
              <a:t>Students needing this course to graduate from their program</a:t>
            </a:r>
          </a:p>
          <a:p>
            <a:r>
              <a:rPr lang="en-US" b="1" dirty="0"/>
              <a:t>Description: </a:t>
            </a:r>
            <a:r>
              <a:rPr lang="en-US" dirty="0"/>
              <a:t>Online with Zoom meetings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527EE-25E9-D446-8F5F-32878767ECBA}"/>
              </a:ext>
            </a:extLst>
          </p:cNvPr>
          <p:cNvSpPr txBox="1"/>
          <p:nvPr/>
        </p:nvSpPr>
        <p:spPr>
          <a:xfrm>
            <a:off x="208087" y="107803"/>
            <a:ext cx="612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Client: </a:t>
            </a:r>
            <a:r>
              <a:rPr lang="en-US" dirty="0"/>
              <a:t>Sociology 3327 Race and Ethnicity; Lisa Ann Weber, SME</a:t>
            </a:r>
          </a:p>
          <a:p>
            <a:r>
              <a:rPr lang="en-US" b="1" dirty="0"/>
              <a:t>Status: </a:t>
            </a:r>
            <a:r>
              <a:rPr lang="en-US" dirty="0"/>
              <a:t>Complete, waiting for initial run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C99250B9-A52D-A242-BCD7-0534D4A4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184489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 3327 Modules page">
            <a:extLst>
              <a:ext uri="{FF2B5EF4-FFF2-40B4-BE49-F238E27FC236}">
                <a16:creationId xmlns:a16="http://schemas.microsoft.com/office/drawing/2014/main" id="{777E9AE9-67D8-7149-B1CC-5A3FDD244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87" y="1342088"/>
            <a:ext cx="7082729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Modules</a:t>
            </a:r>
          </a:p>
          <a:p>
            <a:endParaRPr lang="en-US" dirty="0"/>
          </a:p>
          <a:p>
            <a:r>
              <a:rPr lang="en-US" dirty="0"/>
              <a:t>This course contains 5 content modules + a Start Here module and a final exam module. The course needed to be designed for both short and long semesters.</a:t>
            </a:r>
            <a:endParaRPr lang="en-US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41BB9-6F7B-094D-96E3-F74F6866B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9A1816-93DE-294C-82E3-C5D3EEBB1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Modules</a:t>
            </a:r>
          </a:p>
        </p:txBody>
      </p:sp>
    </p:spTree>
    <p:extLst>
      <p:ext uri="{BB962C8B-B14F-4D97-AF65-F5344CB8AC3E}">
        <p14:creationId xmlns:p14="http://schemas.microsoft.com/office/powerpoint/2010/main" val="150073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 3327 Syllabus page">
            <a:extLst>
              <a:ext uri="{FF2B5EF4-FFF2-40B4-BE49-F238E27FC236}">
                <a16:creationId xmlns:a16="http://schemas.microsoft.com/office/drawing/2014/main" id="{F803BAF3-FBC6-AA47-AA03-05EC86126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1" y="1418985"/>
            <a:ext cx="6662105" cy="5037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645263"/>
            <a:ext cx="4443984" cy="25853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Syllabus –</a:t>
            </a:r>
          </a:p>
          <a:p>
            <a:endParaRPr lang="en-US" b="1" i="1" dirty="0"/>
          </a:p>
          <a:p>
            <a:r>
              <a:rPr lang="en-US" dirty="0"/>
              <a:t>The syllabus content is added directly to the Syllabus page (as opposed to simply a downloadable link). Each section of the syllabus appears in an expandable section. A course summary appears at the bottom outlining all assignments due.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644A3E-0A19-A340-85C9-8D3BFC44C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4166A0-E6D9-B947-AE40-06C673629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395768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2456496" y="2462383"/>
            <a:ext cx="4443984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Start Here module -- first page</a:t>
            </a:r>
          </a:p>
          <a:p>
            <a:endParaRPr lang="en-US" b="1" i="1" dirty="0"/>
          </a:p>
          <a:p>
            <a:r>
              <a:rPr lang="en-US" dirty="0"/>
              <a:t>The Start Here module contains 3 pages: The first gives information about the course, what to read in advance, a syllabus quiz, information about Netiquette, discussion guidelines, and a link to the university writing center, along with a link to the first Zoom meeting. The second page is an about page and contact information for the instructor, while the last page is the same for the TA. </a:t>
            </a:r>
          </a:p>
        </p:txBody>
      </p:sp>
      <p:pic>
        <p:nvPicPr>
          <p:cNvPr id="3" name="Picture 2" descr="SOCI 3327 Start Here page">
            <a:extLst>
              <a:ext uri="{FF2B5EF4-FFF2-40B4-BE49-F238E27FC236}">
                <a16:creationId xmlns:a16="http://schemas.microsoft.com/office/drawing/2014/main" id="{DB1E7CEA-12DC-7149-A974-BFDBA84ED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24" y="695757"/>
            <a:ext cx="4705289" cy="5948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C1D13-B6EE-6D4A-9D61-12736FD0A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1E76C-98A9-9044-B663-F929BF071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013" y="-1076045"/>
            <a:ext cx="9144000" cy="1052843"/>
          </a:xfrm>
        </p:spPr>
        <p:txBody>
          <a:bodyPr/>
          <a:lstStyle/>
          <a:p>
            <a:r>
              <a:rPr lang="en-US" dirty="0"/>
              <a:t>Start Here Page</a:t>
            </a:r>
          </a:p>
        </p:txBody>
      </p:sp>
    </p:spTree>
    <p:extLst>
      <p:ext uri="{BB962C8B-B14F-4D97-AF65-F5344CB8AC3E}">
        <p14:creationId xmlns:p14="http://schemas.microsoft.com/office/powerpoint/2010/main" val="195976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1369585"/>
            <a:ext cx="4443984" cy="2031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Typical module lesson page –</a:t>
            </a:r>
          </a:p>
          <a:p>
            <a:endParaRPr lang="en-US" dirty="0"/>
          </a:p>
          <a:p>
            <a:r>
              <a:rPr lang="en-US" dirty="0"/>
              <a:t>This course utilizes a single lesson page layout with maroon section headers and the use of expanders for the Read and View and To Do sections, which contain links and embedded videos when needed.</a:t>
            </a:r>
          </a:p>
        </p:txBody>
      </p:sp>
      <p:pic>
        <p:nvPicPr>
          <p:cNvPr id="6" name="Picture 5" descr="SOCI 3327 Lesson page - bottom">
            <a:extLst>
              <a:ext uri="{FF2B5EF4-FFF2-40B4-BE49-F238E27FC236}">
                <a16:creationId xmlns:a16="http://schemas.microsoft.com/office/drawing/2014/main" id="{54AED987-BB6D-1047-AFE2-E58ABEEF7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16" y="3457090"/>
            <a:ext cx="4462558" cy="3163166"/>
          </a:xfrm>
          <a:prstGeom prst="rect">
            <a:avLst/>
          </a:prstGeom>
        </p:spPr>
      </p:pic>
      <p:pic>
        <p:nvPicPr>
          <p:cNvPr id="4" name="Picture 3" descr="SOCI 3327 Lesson page - top">
            <a:extLst>
              <a:ext uri="{FF2B5EF4-FFF2-40B4-BE49-F238E27FC236}">
                <a16:creationId xmlns:a16="http://schemas.microsoft.com/office/drawing/2014/main" id="{2F46F020-6AF3-AC46-B55F-63A44E974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853" y="1442672"/>
            <a:ext cx="4445000" cy="473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EF598C-23F0-4147-9BDB-6790BF0DB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C745EBD-C741-464C-8141-13517C7B0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Typical Lesson Page</a:t>
            </a:r>
          </a:p>
        </p:txBody>
      </p:sp>
    </p:spTree>
    <p:extLst>
      <p:ext uri="{BB962C8B-B14F-4D97-AF65-F5344CB8AC3E}">
        <p14:creationId xmlns:p14="http://schemas.microsoft.com/office/powerpoint/2010/main" val="367608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02424" y="1018922"/>
            <a:ext cx="444398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Typical Assignment –</a:t>
            </a:r>
          </a:p>
          <a:p>
            <a:endParaRPr lang="en-US" dirty="0"/>
          </a:p>
          <a:p>
            <a:r>
              <a:rPr lang="en-US" dirty="0"/>
              <a:t>This course contains a lot of film analysis assignments and profound discussions.</a:t>
            </a:r>
          </a:p>
        </p:txBody>
      </p:sp>
      <p:pic>
        <p:nvPicPr>
          <p:cNvPr id="8" name="Picture 7" descr="SOCI 3327discussion sample with guidelines and instructor model.">
            <a:extLst>
              <a:ext uri="{FF2B5EF4-FFF2-40B4-BE49-F238E27FC236}">
                <a16:creationId xmlns:a16="http://schemas.microsoft.com/office/drawing/2014/main" id="{A184C834-9E83-6A48-997F-8780A82C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37" y="2677743"/>
            <a:ext cx="5686463" cy="3922014"/>
          </a:xfrm>
          <a:prstGeom prst="rect">
            <a:avLst/>
          </a:prstGeom>
        </p:spPr>
      </p:pic>
      <p:pic>
        <p:nvPicPr>
          <p:cNvPr id="3" name="Picture 2" descr="SOCI 3327 Assignment example with rubric - top">
            <a:extLst>
              <a:ext uri="{FF2B5EF4-FFF2-40B4-BE49-F238E27FC236}">
                <a16:creationId xmlns:a16="http://schemas.microsoft.com/office/drawing/2014/main" id="{19FC3010-C909-4A44-B0E9-72D3C671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74724"/>
            <a:ext cx="6199632" cy="5327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5B3413-A0B9-2946-A31D-5D8BEB01E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09D4289-9241-3740-AF00-99C7389D6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Typical Assignment with Rubric sample</a:t>
            </a:r>
          </a:p>
        </p:txBody>
      </p:sp>
    </p:spTree>
    <p:extLst>
      <p:ext uri="{BB962C8B-B14F-4D97-AF65-F5344CB8AC3E}">
        <p14:creationId xmlns:p14="http://schemas.microsoft.com/office/powerpoint/2010/main" val="158671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228671"/>
            <a:ext cx="444398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Typical discussion –</a:t>
            </a:r>
          </a:p>
          <a:p>
            <a:endParaRPr lang="en-US" dirty="0"/>
          </a:p>
          <a:p>
            <a:r>
              <a:rPr lang="en-US" dirty="0"/>
              <a:t>Discussion Guidelines in preview mode embedded on the discussion page.</a:t>
            </a:r>
          </a:p>
        </p:txBody>
      </p:sp>
      <p:pic>
        <p:nvPicPr>
          <p:cNvPr id="4" name="Picture 3" descr="SOCI 3327 Discussion guidelines broken down by instructor expectations: Writing Style, Length, Content, and Etiquette reminder.">
            <a:extLst>
              <a:ext uri="{FF2B5EF4-FFF2-40B4-BE49-F238E27FC236}">
                <a16:creationId xmlns:a16="http://schemas.microsoft.com/office/drawing/2014/main" id="{0F7AA1A6-C361-B64D-9AC5-D0FC9A8B9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1536699"/>
            <a:ext cx="6636766" cy="5602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CA1A45-0D1C-BE45-AACB-07B436AD2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DA971DC-E107-E048-92F5-01DC5E572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Typical Discussion Sample with Guidelines &amp; Instructor Model</a:t>
            </a:r>
          </a:p>
        </p:txBody>
      </p:sp>
    </p:spTree>
    <p:extLst>
      <p:ext uri="{BB962C8B-B14F-4D97-AF65-F5344CB8AC3E}">
        <p14:creationId xmlns:p14="http://schemas.microsoft.com/office/powerpoint/2010/main" val="79865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1BE33B-8648-F643-99AA-1CB07830FC98}"/>
              </a:ext>
            </a:extLst>
          </p:cNvPr>
          <p:cNvSpPr txBox="1"/>
          <p:nvPr/>
        </p:nvSpPr>
        <p:spPr>
          <a:xfrm>
            <a:off x="7290816" y="2228671"/>
            <a:ext cx="4443984" cy="25853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Perception Survey (SPS) –</a:t>
            </a:r>
          </a:p>
          <a:p>
            <a:endParaRPr lang="en-US" dirty="0"/>
          </a:p>
          <a:p>
            <a:r>
              <a:rPr lang="en-US" dirty="0"/>
              <a:t>Students can earn 15 extra points for completing this survey that guides future course design revisions. Names and email are collected only for the purposes of gathering a personalized confirmation of completion email to submit for credit. Else, responses are kept separate from names/emails.</a:t>
            </a:r>
          </a:p>
        </p:txBody>
      </p:sp>
      <p:pic>
        <p:nvPicPr>
          <p:cNvPr id="3" name="Picture 2" descr="SOCI 3327 Student Perception Survey in embedded Qualtrics form.">
            <a:extLst>
              <a:ext uri="{FF2B5EF4-FFF2-40B4-BE49-F238E27FC236}">
                <a16:creationId xmlns:a16="http://schemas.microsoft.com/office/drawing/2014/main" id="{1F3C3D74-E08B-A94A-A7FF-C6A6004D2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76" y="1663700"/>
            <a:ext cx="6819900" cy="519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69BB4-B9D2-D646-804D-F01517843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86" y="103431"/>
            <a:ext cx="6284153" cy="10528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F38912A-DF6C-DB48-8FF2-F7E398036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End-of-Course Survey (Student Perception Survey)</a:t>
            </a:r>
          </a:p>
        </p:txBody>
      </p:sp>
    </p:spTree>
    <p:extLst>
      <p:ext uri="{BB962C8B-B14F-4D97-AF65-F5344CB8AC3E}">
        <p14:creationId xmlns:p14="http://schemas.microsoft.com/office/powerpoint/2010/main" val="4148715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388</Words>
  <Application>Microsoft Macintosh PowerPoint</Application>
  <PresentationFormat>Widescreen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Home page</vt:lpstr>
      <vt:lpstr>Modules</vt:lpstr>
      <vt:lpstr>Syllabus</vt:lpstr>
      <vt:lpstr>Start Here Page</vt:lpstr>
      <vt:lpstr>Typical Lesson Page</vt:lpstr>
      <vt:lpstr>Typical Assignment with Rubric sample</vt:lpstr>
      <vt:lpstr>Typical Discussion Sample with Guidelines &amp; Instructor Model</vt:lpstr>
      <vt:lpstr>End-of-Course Survey (Student Perception Survey)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Read, Michelle F</dc:creator>
  <cp:lastModifiedBy>Read, Michelle F</cp:lastModifiedBy>
  <cp:revision>20</cp:revision>
  <dcterms:created xsi:type="dcterms:W3CDTF">2022-03-23T14:12:00Z</dcterms:created>
  <dcterms:modified xsi:type="dcterms:W3CDTF">2022-03-24T17:39:13Z</dcterms:modified>
</cp:coreProperties>
</file>