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7"/>
    <p:restoredTop sz="94656"/>
  </p:normalViewPr>
  <p:slideViewPr>
    <p:cSldViewPr snapToGrid="0" snapToObjects="1">
      <p:cViewPr varScale="1">
        <p:scale>
          <a:sx n="82" d="100"/>
          <a:sy n="82" d="100"/>
        </p:scale>
        <p:origin x="17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OWK 4310 - Home page">
            <a:extLst>
              <a:ext uri="{FF2B5EF4-FFF2-40B4-BE49-F238E27FC236}">
                <a16:creationId xmlns:a16="http://schemas.microsoft.com/office/drawing/2014/main" id="{8FD635D6-0E54-D64B-882E-BF1FBCE00FA7}"/>
              </a:ext>
            </a:extLst>
          </p:cNvPr>
          <p:cNvPicPr>
            <a:picLocks noChangeAspect="1"/>
          </p:cNvPicPr>
          <p:nvPr/>
        </p:nvPicPr>
        <p:blipFill>
          <a:blip r:embed="rId2"/>
          <a:stretch>
            <a:fillRect/>
          </a:stretch>
        </p:blipFill>
        <p:spPr>
          <a:xfrm>
            <a:off x="760985" y="1627414"/>
            <a:ext cx="7366000" cy="4826000"/>
          </a:xfrm>
          <a:prstGeom prst="rect">
            <a:avLst/>
          </a:prstGeom>
        </p:spPr>
      </p:pic>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2585323"/>
          </a:xfrm>
          <a:prstGeom prst="rect">
            <a:avLst/>
          </a:prstGeom>
          <a:solidFill>
            <a:schemeClr val="bg1">
              <a:lumMod val="75000"/>
            </a:schemeClr>
          </a:solidFill>
        </p:spPr>
        <p:txBody>
          <a:bodyPr wrap="square" rtlCol="0">
            <a:spAutoFit/>
          </a:bodyPr>
          <a:lstStyle/>
          <a:p>
            <a:endParaRPr lang="en-US" dirty="0"/>
          </a:p>
          <a:p>
            <a:r>
              <a:rPr lang="en-US" dirty="0"/>
              <a:t>This homepage is purposefully simple containing each course module on the front page so students can easily see each completion status. Only shortcuts to the course Syllabus and  Start Here are provided. </a:t>
            </a:r>
            <a:br>
              <a:rPr lang="en-US" dirty="0"/>
            </a:br>
            <a:endParaRPr lang="en-US" dirty="0"/>
          </a:p>
          <a:p>
            <a:endParaRPr lang="en-US" dirty="0"/>
          </a:p>
          <a:p>
            <a:endParaRPr lang="en-US" b="1" i="1" dirty="0"/>
          </a:p>
        </p:txBody>
      </p:sp>
      <p:sp>
        <p:nvSpPr>
          <p:cNvPr id="8" name="TextBox 7">
            <a:extLst>
              <a:ext uri="{FF2B5EF4-FFF2-40B4-BE49-F238E27FC236}">
                <a16:creationId xmlns:a16="http://schemas.microsoft.com/office/drawing/2014/main" id="{CAFFA4BB-F64B-FD43-95AE-2FC568CB0291}"/>
              </a:ext>
            </a:extLst>
          </p:cNvPr>
          <p:cNvSpPr txBox="1"/>
          <p:nvPr/>
        </p:nvSpPr>
        <p:spPr>
          <a:xfrm>
            <a:off x="208087" y="704084"/>
            <a:ext cx="11526713" cy="646331"/>
          </a:xfrm>
          <a:prstGeom prst="rect">
            <a:avLst/>
          </a:prstGeom>
          <a:noFill/>
        </p:spPr>
        <p:txBody>
          <a:bodyPr wrap="square" rtlCol="0">
            <a:spAutoFit/>
          </a:bodyPr>
          <a:lstStyle/>
          <a:p>
            <a:r>
              <a:rPr lang="en-US" b="1" dirty="0"/>
              <a:t>Audience: </a:t>
            </a:r>
            <a:r>
              <a:rPr lang="en-US" dirty="0"/>
              <a:t>Students in the program as a required course.</a:t>
            </a:r>
          </a:p>
          <a:p>
            <a:r>
              <a:rPr lang="en-US" b="1" dirty="0"/>
              <a:t>Description: </a:t>
            </a:r>
            <a:r>
              <a:rPr lang="en-US" dirty="0"/>
              <a:t>This course is entitled, Diversity and Social Justice, and looks at these issues through the social worker’s lens.</a:t>
            </a:r>
          </a:p>
        </p:txBody>
      </p:sp>
      <p:sp>
        <p:nvSpPr>
          <p:cNvPr id="6" name="TextBox 5">
            <a:extLst>
              <a:ext uri="{FF2B5EF4-FFF2-40B4-BE49-F238E27FC236}">
                <a16:creationId xmlns:a16="http://schemas.microsoft.com/office/drawing/2014/main" id="{886215DF-0530-EA4C-A036-515C7D9201C7}"/>
              </a:ext>
            </a:extLst>
          </p:cNvPr>
          <p:cNvSpPr txBox="1"/>
          <p:nvPr/>
        </p:nvSpPr>
        <p:spPr>
          <a:xfrm>
            <a:off x="208087" y="107803"/>
            <a:ext cx="3478453" cy="646331"/>
          </a:xfrm>
          <a:prstGeom prst="rect">
            <a:avLst/>
          </a:prstGeom>
          <a:noFill/>
        </p:spPr>
        <p:txBody>
          <a:bodyPr wrap="none" rtlCol="0">
            <a:spAutoFit/>
          </a:bodyPr>
          <a:lstStyle/>
          <a:p>
            <a:r>
              <a:rPr lang="en-US" b="1" dirty="0"/>
              <a:t>Client: </a:t>
            </a:r>
            <a:r>
              <a:rPr lang="en-US" dirty="0"/>
              <a:t>SOWK4310 – Rose Pulliam</a:t>
            </a:r>
          </a:p>
          <a:p>
            <a:r>
              <a:rPr lang="en-US" b="1" dirty="0"/>
              <a:t>Status: </a:t>
            </a:r>
            <a:r>
              <a:rPr lang="en-US" dirty="0"/>
              <a:t>Complete, waiting revisions</a:t>
            </a:r>
          </a:p>
        </p:txBody>
      </p:sp>
      <p:sp>
        <p:nvSpPr>
          <p:cNvPr id="2" name="Title 1">
            <a:extLst>
              <a:ext uri="{FF2B5EF4-FFF2-40B4-BE49-F238E27FC236}">
                <a16:creationId xmlns:a16="http://schemas.microsoft.com/office/drawing/2014/main" id="{CEF4443B-C214-5B48-A765-CA5E139C426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Home page</a:t>
            </a:r>
          </a:p>
        </p:txBody>
      </p:sp>
    </p:spTree>
    <p:extLst>
      <p:ext uri="{BB962C8B-B14F-4D97-AF65-F5344CB8AC3E}">
        <p14:creationId xmlns:p14="http://schemas.microsoft.com/office/powerpoint/2010/main" val="184489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4009292" y="3539306"/>
            <a:ext cx="4173415" cy="1477328"/>
          </a:xfrm>
          <a:prstGeom prst="rect">
            <a:avLst/>
          </a:prstGeom>
          <a:solidFill>
            <a:schemeClr val="bg1">
              <a:lumMod val="75000"/>
            </a:schemeClr>
          </a:solidFill>
        </p:spPr>
        <p:txBody>
          <a:bodyPr wrap="square" rtlCol="0">
            <a:spAutoFit/>
          </a:bodyPr>
          <a:lstStyle/>
          <a:p>
            <a:endParaRPr lang="en-US" dirty="0"/>
          </a:p>
          <a:p>
            <a:r>
              <a:rPr lang="en-US" dirty="0"/>
              <a:t>This course contained an extensive semester long project with 15 divided milestones between the modules.</a:t>
            </a:r>
          </a:p>
          <a:p>
            <a:endParaRPr lang="en-US" b="1" i="1" dirty="0"/>
          </a:p>
        </p:txBody>
      </p:sp>
      <p:pic>
        <p:nvPicPr>
          <p:cNvPr id="3" name="Picture 2" descr="SOWK 4310 - Semester Project">
            <a:extLst>
              <a:ext uri="{FF2B5EF4-FFF2-40B4-BE49-F238E27FC236}">
                <a16:creationId xmlns:a16="http://schemas.microsoft.com/office/drawing/2014/main" id="{39AFB77B-7E83-1C49-BAF7-D38A759B4E4C}"/>
              </a:ext>
            </a:extLst>
          </p:cNvPr>
          <p:cNvPicPr>
            <a:picLocks noChangeAspect="1"/>
          </p:cNvPicPr>
          <p:nvPr/>
        </p:nvPicPr>
        <p:blipFill>
          <a:blip r:embed="rId2"/>
          <a:stretch>
            <a:fillRect/>
          </a:stretch>
        </p:blipFill>
        <p:spPr>
          <a:xfrm>
            <a:off x="397821" y="2145829"/>
            <a:ext cx="11794179" cy="802209"/>
          </a:xfrm>
          <a:prstGeom prst="rect">
            <a:avLst/>
          </a:prstGeom>
        </p:spPr>
      </p:pic>
      <p:pic>
        <p:nvPicPr>
          <p:cNvPr id="9" name="Picture 8">
            <a:extLst>
              <a:ext uri="{FF2B5EF4-FFF2-40B4-BE49-F238E27FC236}">
                <a16:creationId xmlns:a16="http://schemas.microsoft.com/office/drawing/2014/main" id="{6A777EE8-B164-044E-A738-7270BEC667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B6EF284C-053B-6041-9A18-933870B36FD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Semester Project</a:t>
            </a:r>
          </a:p>
        </p:txBody>
      </p:sp>
    </p:spTree>
    <p:extLst>
      <p:ext uri="{BB962C8B-B14F-4D97-AF65-F5344CB8AC3E}">
        <p14:creationId xmlns:p14="http://schemas.microsoft.com/office/powerpoint/2010/main" val="404577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588369" y="2340348"/>
            <a:ext cx="5146431" cy="4524315"/>
          </a:xfrm>
          <a:prstGeom prst="rect">
            <a:avLst/>
          </a:prstGeom>
          <a:solidFill>
            <a:schemeClr val="bg1">
              <a:lumMod val="75000"/>
            </a:schemeClr>
          </a:solidFill>
        </p:spPr>
        <p:txBody>
          <a:bodyPr wrap="square" rtlCol="0">
            <a:spAutoFit/>
          </a:bodyPr>
          <a:lstStyle/>
          <a:p>
            <a:endParaRPr lang="en-US" dirty="0"/>
          </a:p>
          <a:p>
            <a:r>
              <a:rPr lang="en-US" dirty="0"/>
              <a:t>Each course I create ends with a Student Perception Survey (SPS) built in Qualtrics. Each SPS is designed specifically to match the course, but begins with a specific template. It includes Likert scale and open-ended questions. </a:t>
            </a:r>
          </a:p>
          <a:p>
            <a:endParaRPr lang="en-US" dirty="0"/>
          </a:p>
          <a:p>
            <a:r>
              <a:rPr lang="en-US" dirty="0"/>
              <a:t>There were 52 responses to this survey for this course. While the majority of students liked the course, many were overwhelmed by the module quizzes, the multi-step project, and the number of assignments in general. Suggested revisions included simplifying the project, taking out quizzes and look for understanding the reflections also assigned, and providing a checklist within the syllabus. </a:t>
            </a:r>
          </a:p>
          <a:p>
            <a:endParaRPr lang="en-US" b="1" i="1" dirty="0"/>
          </a:p>
        </p:txBody>
      </p:sp>
      <p:pic>
        <p:nvPicPr>
          <p:cNvPr id="4" name="Picture 3" descr="SOWK 4310 - Student Perception Survey">
            <a:extLst>
              <a:ext uri="{FF2B5EF4-FFF2-40B4-BE49-F238E27FC236}">
                <a16:creationId xmlns:a16="http://schemas.microsoft.com/office/drawing/2014/main" id="{43224DBC-ACB0-D248-B423-EE06C0CFE8EC}"/>
              </a:ext>
            </a:extLst>
          </p:cNvPr>
          <p:cNvPicPr>
            <a:picLocks noChangeAspect="1"/>
          </p:cNvPicPr>
          <p:nvPr/>
        </p:nvPicPr>
        <p:blipFill>
          <a:blip r:embed="rId2"/>
          <a:stretch>
            <a:fillRect/>
          </a:stretch>
        </p:blipFill>
        <p:spPr>
          <a:xfrm>
            <a:off x="1230923" y="1777822"/>
            <a:ext cx="4865077" cy="3945561"/>
          </a:xfrm>
          <a:prstGeom prst="rect">
            <a:avLst/>
          </a:prstGeom>
        </p:spPr>
      </p:pic>
      <p:pic>
        <p:nvPicPr>
          <p:cNvPr id="9" name="Picture 8">
            <a:extLst>
              <a:ext uri="{FF2B5EF4-FFF2-40B4-BE49-F238E27FC236}">
                <a16:creationId xmlns:a16="http://schemas.microsoft.com/office/drawing/2014/main" id="{13DD877A-188C-7840-90F5-5B55E848F6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49E080D9-F0B6-A941-A7B8-C4469EAE691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Perception Survey</a:t>
            </a:r>
          </a:p>
        </p:txBody>
      </p:sp>
    </p:spTree>
    <p:extLst>
      <p:ext uri="{BB962C8B-B14F-4D97-AF65-F5344CB8AC3E}">
        <p14:creationId xmlns:p14="http://schemas.microsoft.com/office/powerpoint/2010/main" val="387224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1947313" y="3939377"/>
            <a:ext cx="8686799" cy="1754326"/>
          </a:xfrm>
          <a:prstGeom prst="rect">
            <a:avLst/>
          </a:prstGeom>
          <a:solidFill>
            <a:schemeClr val="bg1">
              <a:lumMod val="75000"/>
            </a:schemeClr>
          </a:solidFill>
        </p:spPr>
        <p:txBody>
          <a:bodyPr wrap="square" rtlCol="0">
            <a:spAutoFit/>
          </a:bodyPr>
          <a:lstStyle/>
          <a:p>
            <a:endParaRPr lang="en-US" dirty="0"/>
          </a:p>
          <a:p>
            <a:r>
              <a:rPr lang="en-US" dirty="0"/>
              <a:t>Like most other courses, I design, I include an. Instructor </a:t>
            </a:r>
            <a:r>
              <a:rPr lang="en-US" i="1" dirty="0"/>
              <a:t>Start Here </a:t>
            </a:r>
            <a:r>
              <a:rPr lang="en-US" dirty="0"/>
              <a:t>page, which remains unpublished so students cannot see it. In this module, instructors first see a list of instructions for preparing the course and are then provided with a wiki style page for making notes during teaching. </a:t>
            </a:r>
          </a:p>
          <a:p>
            <a:endParaRPr lang="en-US" b="1" i="1" dirty="0"/>
          </a:p>
        </p:txBody>
      </p:sp>
      <p:pic>
        <p:nvPicPr>
          <p:cNvPr id="3" name="Picture 2" descr="SOWK 4310 - Instructor Start Here module">
            <a:extLst>
              <a:ext uri="{FF2B5EF4-FFF2-40B4-BE49-F238E27FC236}">
                <a16:creationId xmlns:a16="http://schemas.microsoft.com/office/drawing/2014/main" id="{63DC32A9-00B5-CC40-B008-C2E913CF5B5B}"/>
              </a:ext>
            </a:extLst>
          </p:cNvPr>
          <p:cNvPicPr>
            <a:picLocks noChangeAspect="1"/>
          </p:cNvPicPr>
          <p:nvPr/>
        </p:nvPicPr>
        <p:blipFill>
          <a:blip r:embed="rId2"/>
          <a:stretch>
            <a:fillRect/>
          </a:stretch>
        </p:blipFill>
        <p:spPr>
          <a:xfrm>
            <a:off x="332643" y="2097698"/>
            <a:ext cx="11526713" cy="1331302"/>
          </a:xfrm>
          <a:prstGeom prst="rect">
            <a:avLst/>
          </a:prstGeom>
        </p:spPr>
      </p:pic>
      <p:pic>
        <p:nvPicPr>
          <p:cNvPr id="5" name="Picture 4">
            <a:extLst>
              <a:ext uri="{FF2B5EF4-FFF2-40B4-BE49-F238E27FC236}">
                <a16:creationId xmlns:a16="http://schemas.microsoft.com/office/drawing/2014/main" id="{86F9EDDF-D46A-E14C-A922-E56490A015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71892141-03F4-F440-A812-BEDE9FFF638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Instructor Start Here module</a:t>
            </a:r>
          </a:p>
        </p:txBody>
      </p:sp>
    </p:spTree>
    <p:extLst>
      <p:ext uri="{BB962C8B-B14F-4D97-AF65-F5344CB8AC3E}">
        <p14:creationId xmlns:p14="http://schemas.microsoft.com/office/powerpoint/2010/main" val="1915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096000" y="3022047"/>
            <a:ext cx="5470280" cy="1477328"/>
          </a:xfrm>
          <a:prstGeom prst="rect">
            <a:avLst/>
          </a:prstGeom>
          <a:solidFill>
            <a:schemeClr val="bg1">
              <a:lumMod val="75000"/>
            </a:schemeClr>
          </a:solidFill>
        </p:spPr>
        <p:txBody>
          <a:bodyPr wrap="square" rtlCol="0">
            <a:spAutoFit/>
          </a:bodyPr>
          <a:lstStyle/>
          <a:p>
            <a:endParaRPr lang="en-US" dirty="0"/>
          </a:p>
          <a:p>
            <a:r>
              <a:rPr lang="en-US" dirty="0"/>
              <a:t>This simpler Instructor Start Here page contains a checklist of items to complete to prepare to teach the course. </a:t>
            </a:r>
          </a:p>
          <a:p>
            <a:endParaRPr lang="en-US" b="1" i="1" dirty="0"/>
          </a:p>
        </p:txBody>
      </p:sp>
      <p:pic>
        <p:nvPicPr>
          <p:cNvPr id="4" name="Picture 3" descr="SOWK 4310 - Instructor Start Here page">
            <a:extLst>
              <a:ext uri="{FF2B5EF4-FFF2-40B4-BE49-F238E27FC236}">
                <a16:creationId xmlns:a16="http://schemas.microsoft.com/office/drawing/2014/main" id="{E570716C-6DFC-9A4B-9854-4026A55F21D4}"/>
              </a:ext>
            </a:extLst>
          </p:cNvPr>
          <p:cNvPicPr>
            <a:picLocks noChangeAspect="1"/>
          </p:cNvPicPr>
          <p:nvPr/>
        </p:nvPicPr>
        <p:blipFill>
          <a:blip r:embed="rId2"/>
          <a:stretch>
            <a:fillRect/>
          </a:stretch>
        </p:blipFill>
        <p:spPr>
          <a:xfrm>
            <a:off x="1137007" y="1870689"/>
            <a:ext cx="4368800" cy="4648200"/>
          </a:xfrm>
          <a:prstGeom prst="rect">
            <a:avLst/>
          </a:prstGeom>
        </p:spPr>
      </p:pic>
      <p:pic>
        <p:nvPicPr>
          <p:cNvPr id="9" name="Picture 8">
            <a:extLst>
              <a:ext uri="{FF2B5EF4-FFF2-40B4-BE49-F238E27FC236}">
                <a16:creationId xmlns:a16="http://schemas.microsoft.com/office/drawing/2014/main" id="{D36B0EDF-E868-804D-8A84-8249B3A0CC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C19CAB8A-DEF8-224A-92D0-133F3A31EEA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Instructor Start Here page</a:t>
            </a:r>
          </a:p>
        </p:txBody>
      </p:sp>
    </p:spTree>
    <p:extLst>
      <p:ext uri="{BB962C8B-B14F-4D97-AF65-F5344CB8AC3E}">
        <p14:creationId xmlns:p14="http://schemas.microsoft.com/office/powerpoint/2010/main" val="143279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6096000" y="3022047"/>
            <a:ext cx="5470280" cy="3139321"/>
          </a:xfrm>
          <a:prstGeom prst="rect">
            <a:avLst/>
          </a:prstGeom>
          <a:solidFill>
            <a:schemeClr val="bg1">
              <a:lumMod val="75000"/>
            </a:schemeClr>
          </a:solidFill>
        </p:spPr>
        <p:txBody>
          <a:bodyPr wrap="square" rtlCol="0">
            <a:spAutoFit/>
          </a:bodyPr>
          <a:lstStyle/>
          <a:p>
            <a:endParaRPr lang="en-US" dirty="0"/>
          </a:p>
          <a:p>
            <a:r>
              <a:rPr lang="en-US" dirty="0"/>
              <a:t>This student start here page gives students an introduction to the course, the instructor through a Meet the Instructor video, opportunities to explore library services, student services, Office of Disability Services, technical requirements, etc., along with built in tasks for taking a syllabus quiz and introducing themselves in a Introduce Yourself forum. The course also utilizes two additional general forums: Share and Tell and Problem Solver Forum.</a:t>
            </a:r>
          </a:p>
          <a:p>
            <a:endParaRPr lang="en-US" b="1" i="1" dirty="0"/>
          </a:p>
        </p:txBody>
      </p:sp>
      <p:pic>
        <p:nvPicPr>
          <p:cNvPr id="3" name="Picture 2" descr="SOWK 4310 - Student Start Here page">
            <a:extLst>
              <a:ext uri="{FF2B5EF4-FFF2-40B4-BE49-F238E27FC236}">
                <a16:creationId xmlns:a16="http://schemas.microsoft.com/office/drawing/2014/main" id="{17DC1A8D-6660-D649-8BE2-E3F90C6BC6B6}"/>
              </a:ext>
            </a:extLst>
          </p:cNvPr>
          <p:cNvPicPr>
            <a:picLocks noChangeAspect="1"/>
          </p:cNvPicPr>
          <p:nvPr/>
        </p:nvPicPr>
        <p:blipFill>
          <a:blip r:embed="rId2"/>
          <a:stretch>
            <a:fillRect/>
          </a:stretch>
        </p:blipFill>
        <p:spPr>
          <a:xfrm>
            <a:off x="625720" y="1657497"/>
            <a:ext cx="4572000" cy="5092700"/>
          </a:xfrm>
          <a:prstGeom prst="rect">
            <a:avLst/>
          </a:prstGeom>
        </p:spPr>
      </p:pic>
      <p:pic>
        <p:nvPicPr>
          <p:cNvPr id="9" name="Picture 8">
            <a:extLst>
              <a:ext uri="{FF2B5EF4-FFF2-40B4-BE49-F238E27FC236}">
                <a16:creationId xmlns:a16="http://schemas.microsoft.com/office/drawing/2014/main" id="{C33C2534-7FA9-B743-8F65-1C5C9B282D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35178B00-9F89-A04E-AECD-F996E895427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Start Here page</a:t>
            </a:r>
          </a:p>
        </p:txBody>
      </p:sp>
    </p:spTree>
    <p:extLst>
      <p:ext uri="{BB962C8B-B14F-4D97-AF65-F5344CB8AC3E}">
        <p14:creationId xmlns:p14="http://schemas.microsoft.com/office/powerpoint/2010/main" val="159367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8604738" y="2505670"/>
            <a:ext cx="3130062" cy="3139321"/>
          </a:xfrm>
          <a:prstGeom prst="rect">
            <a:avLst/>
          </a:prstGeom>
          <a:solidFill>
            <a:schemeClr val="bg1">
              <a:lumMod val="75000"/>
            </a:schemeClr>
          </a:solidFill>
        </p:spPr>
        <p:txBody>
          <a:bodyPr wrap="square" rtlCol="0">
            <a:spAutoFit/>
          </a:bodyPr>
          <a:lstStyle/>
          <a:p>
            <a:endParaRPr lang="en-US" dirty="0"/>
          </a:p>
          <a:p>
            <a:r>
              <a:rPr lang="en-US" dirty="0"/>
              <a:t>The course modules are straight-forward with no pre-requisites or requirements. All modules are open at the beginning of the course. Students can navigate by hitting Next on each page within the module or by returning to the </a:t>
            </a:r>
            <a:r>
              <a:rPr lang="en-US" i="1" dirty="0"/>
              <a:t>Modules </a:t>
            </a:r>
            <a:r>
              <a:rPr lang="en-US" dirty="0"/>
              <a:t>page. </a:t>
            </a:r>
          </a:p>
          <a:p>
            <a:endParaRPr lang="en-US" b="1" i="1" dirty="0"/>
          </a:p>
        </p:txBody>
      </p:sp>
      <p:pic>
        <p:nvPicPr>
          <p:cNvPr id="4" name="Picture 3" descr="SOWK 4310 - Modules page">
            <a:extLst>
              <a:ext uri="{FF2B5EF4-FFF2-40B4-BE49-F238E27FC236}">
                <a16:creationId xmlns:a16="http://schemas.microsoft.com/office/drawing/2014/main" id="{E11ABE4F-E6D7-3A42-9BE4-2699B92DB5E3}"/>
              </a:ext>
            </a:extLst>
          </p:cNvPr>
          <p:cNvPicPr>
            <a:picLocks noChangeAspect="1"/>
          </p:cNvPicPr>
          <p:nvPr/>
        </p:nvPicPr>
        <p:blipFill>
          <a:blip r:embed="rId2"/>
          <a:stretch>
            <a:fillRect/>
          </a:stretch>
        </p:blipFill>
        <p:spPr>
          <a:xfrm>
            <a:off x="625720" y="1946696"/>
            <a:ext cx="7663464" cy="4069862"/>
          </a:xfrm>
          <a:prstGeom prst="rect">
            <a:avLst/>
          </a:prstGeom>
        </p:spPr>
      </p:pic>
      <p:pic>
        <p:nvPicPr>
          <p:cNvPr id="9" name="Picture 8">
            <a:extLst>
              <a:ext uri="{FF2B5EF4-FFF2-40B4-BE49-F238E27FC236}">
                <a16:creationId xmlns:a16="http://schemas.microsoft.com/office/drawing/2014/main" id="{5A4C5D34-6ABF-0542-B474-385DB1D2F6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5007673D-72D8-2548-ADE7-E22F61924005}"/>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Modules</a:t>
            </a:r>
          </a:p>
        </p:txBody>
      </p:sp>
    </p:spTree>
    <p:extLst>
      <p:ext uri="{BB962C8B-B14F-4D97-AF65-F5344CB8AC3E}">
        <p14:creationId xmlns:p14="http://schemas.microsoft.com/office/powerpoint/2010/main" val="156241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8253045" y="1946696"/>
            <a:ext cx="3130062" cy="4524315"/>
          </a:xfrm>
          <a:prstGeom prst="rect">
            <a:avLst/>
          </a:prstGeom>
          <a:solidFill>
            <a:schemeClr val="bg1">
              <a:lumMod val="75000"/>
            </a:schemeClr>
          </a:solidFill>
        </p:spPr>
        <p:txBody>
          <a:bodyPr wrap="square" rtlCol="0">
            <a:spAutoFit/>
          </a:bodyPr>
          <a:lstStyle/>
          <a:p>
            <a:endParaRPr lang="en-US" dirty="0"/>
          </a:p>
          <a:p>
            <a:r>
              <a:rPr lang="en-US" dirty="0"/>
              <a:t>Each lesson page within a module begins with a thoughtful quote to which each responds. The objectives are listed and a mini lecture follows. The videos are cc’d and accompanying PPTs are included. </a:t>
            </a:r>
          </a:p>
          <a:p>
            <a:endParaRPr lang="en-US" dirty="0"/>
          </a:p>
          <a:p>
            <a:r>
              <a:rPr lang="en-US" dirty="0"/>
              <a:t>Note the addition of module-based navigation bar at the top so students can easily move back and forth within the line items within the modules.</a:t>
            </a:r>
          </a:p>
          <a:p>
            <a:endParaRPr lang="en-US" b="1" i="1" dirty="0"/>
          </a:p>
        </p:txBody>
      </p:sp>
      <p:pic>
        <p:nvPicPr>
          <p:cNvPr id="3" name="Picture 2" descr="SOWK 4310 - Typical Lesson page">
            <a:extLst>
              <a:ext uri="{FF2B5EF4-FFF2-40B4-BE49-F238E27FC236}">
                <a16:creationId xmlns:a16="http://schemas.microsoft.com/office/drawing/2014/main" id="{8DC40AD8-0BF7-6840-982B-94EB86DFF2FC}"/>
              </a:ext>
            </a:extLst>
          </p:cNvPr>
          <p:cNvPicPr>
            <a:picLocks noChangeAspect="1"/>
          </p:cNvPicPr>
          <p:nvPr/>
        </p:nvPicPr>
        <p:blipFill>
          <a:blip r:embed="rId2"/>
          <a:stretch>
            <a:fillRect/>
          </a:stretch>
        </p:blipFill>
        <p:spPr>
          <a:xfrm>
            <a:off x="1947313" y="1350415"/>
            <a:ext cx="4737100" cy="5295900"/>
          </a:xfrm>
          <a:prstGeom prst="rect">
            <a:avLst/>
          </a:prstGeom>
        </p:spPr>
      </p:pic>
      <p:pic>
        <p:nvPicPr>
          <p:cNvPr id="9" name="Picture 8">
            <a:extLst>
              <a:ext uri="{FF2B5EF4-FFF2-40B4-BE49-F238E27FC236}">
                <a16:creationId xmlns:a16="http://schemas.microsoft.com/office/drawing/2014/main" id="{FA3172A2-6BE0-0E4C-B374-2AB9EAFB42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6BF94F0F-3EBE-8947-9352-927C16A4D86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Lesson Page</a:t>
            </a:r>
          </a:p>
        </p:txBody>
      </p:sp>
    </p:spTree>
    <p:extLst>
      <p:ext uri="{BB962C8B-B14F-4D97-AF65-F5344CB8AC3E}">
        <p14:creationId xmlns:p14="http://schemas.microsoft.com/office/powerpoint/2010/main" val="154936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8253045" y="2483400"/>
            <a:ext cx="3130062" cy="2862322"/>
          </a:xfrm>
          <a:prstGeom prst="rect">
            <a:avLst/>
          </a:prstGeom>
          <a:solidFill>
            <a:schemeClr val="bg1">
              <a:lumMod val="75000"/>
            </a:schemeClr>
          </a:solidFill>
        </p:spPr>
        <p:txBody>
          <a:bodyPr wrap="square" rtlCol="0">
            <a:spAutoFit/>
          </a:bodyPr>
          <a:lstStyle/>
          <a:p>
            <a:endParaRPr lang="en-US" dirty="0"/>
          </a:p>
          <a:p>
            <a:r>
              <a:rPr lang="en-US" dirty="0"/>
              <a:t>All lesson contain a meaningful quote at the beginning. After students have read or viewed the content, their first activity is to respond to the quote. The quote is always repeated at the assignment page.  Guidelines are provided. </a:t>
            </a:r>
          </a:p>
          <a:p>
            <a:endParaRPr lang="en-US" b="1" i="1" dirty="0"/>
          </a:p>
        </p:txBody>
      </p:sp>
      <p:pic>
        <p:nvPicPr>
          <p:cNvPr id="4" name="Picture 3" descr="SOWK 4310 - Lesson Quote Reflection assignment">
            <a:extLst>
              <a:ext uri="{FF2B5EF4-FFF2-40B4-BE49-F238E27FC236}">
                <a16:creationId xmlns:a16="http://schemas.microsoft.com/office/drawing/2014/main" id="{9A6B00AC-43A6-B848-818D-EA663DED4C4B}"/>
              </a:ext>
            </a:extLst>
          </p:cNvPr>
          <p:cNvPicPr>
            <a:picLocks noChangeAspect="1"/>
          </p:cNvPicPr>
          <p:nvPr/>
        </p:nvPicPr>
        <p:blipFill>
          <a:blip r:embed="rId2"/>
          <a:stretch>
            <a:fillRect/>
          </a:stretch>
        </p:blipFill>
        <p:spPr>
          <a:xfrm>
            <a:off x="808893" y="1946695"/>
            <a:ext cx="7060962" cy="3399027"/>
          </a:xfrm>
          <a:prstGeom prst="rect">
            <a:avLst/>
          </a:prstGeom>
        </p:spPr>
      </p:pic>
      <p:pic>
        <p:nvPicPr>
          <p:cNvPr id="9" name="Picture 8">
            <a:extLst>
              <a:ext uri="{FF2B5EF4-FFF2-40B4-BE49-F238E27FC236}">
                <a16:creationId xmlns:a16="http://schemas.microsoft.com/office/drawing/2014/main" id="{CDE2075B-7402-734D-B7EC-0ED42AD7FA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FF06E42E-D460-1A45-86E6-BCF31AA739D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Weekly Quote Reflection Assignment</a:t>
            </a:r>
          </a:p>
        </p:txBody>
      </p:sp>
    </p:spTree>
    <p:extLst>
      <p:ext uri="{BB962C8B-B14F-4D97-AF65-F5344CB8AC3E}">
        <p14:creationId xmlns:p14="http://schemas.microsoft.com/office/powerpoint/2010/main" val="304130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813776" y="4953587"/>
            <a:ext cx="10463824" cy="1200329"/>
          </a:xfrm>
          <a:prstGeom prst="rect">
            <a:avLst/>
          </a:prstGeom>
          <a:solidFill>
            <a:schemeClr val="bg1">
              <a:lumMod val="75000"/>
            </a:schemeClr>
          </a:solidFill>
        </p:spPr>
        <p:txBody>
          <a:bodyPr wrap="square" rtlCol="0">
            <a:spAutoFit/>
          </a:bodyPr>
          <a:lstStyle/>
          <a:p>
            <a:endParaRPr lang="en-US" dirty="0"/>
          </a:p>
          <a:p>
            <a:r>
              <a:rPr lang="en-US" dirty="0"/>
              <a:t>Additional Exploration and Practice resources are often provided. In this case, the SME wanted to include links to young adult performances on the topic of inequity (e.g.,  poetry slams, rants, comedians)</a:t>
            </a:r>
          </a:p>
          <a:p>
            <a:endParaRPr lang="en-US" b="1" i="1" dirty="0"/>
          </a:p>
        </p:txBody>
      </p:sp>
      <p:pic>
        <p:nvPicPr>
          <p:cNvPr id="3" name="Picture 2" descr="SOWK 4310 - Typical Explore and Practice - Links to Young Adult performances about inequity (Poetry Slam, rant, comedian)">
            <a:extLst>
              <a:ext uri="{FF2B5EF4-FFF2-40B4-BE49-F238E27FC236}">
                <a16:creationId xmlns:a16="http://schemas.microsoft.com/office/drawing/2014/main" id="{047EA01B-69B9-F84A-969A-FB8A3153398F}"/>
              </a:ext>
            </a:extLst>
          </p:cNvPr>
          <p:cNvPicPr>
            <a:picLocks noChangeAspect="1"/>
          </p:cNvPicPr>
          <p:nvPr/>
        </p:nvPicPr>
        <p:blipFill>
          <a:blip r:embed="rId2"/>
          <a:stretch>
            <a:fillRect/>
          </a:stretch>
        </p:blipFill>
        <p:spPr>
          <a:xfrm>
            <a:off x="813776" y="1828800"/>
            <a:ext cx="9004300" cy="1600200"/>
          </a:xfrm>
          <a:prstGeom prst="rect">
            <a:avLst/>
          </a:prstGeom>
        </p:spPr>
      </p:pic>
      <p:pic>
        <p:nvPicPr>
          <p:cNvPr id="9" name="Picture 8" descr="YouTube Youth performer">
            <a:extLst>
              <a:ext uri="{FF2B5EF4-FFF2-40B4-BE49-F238E27FC236}">
                <a16:creationId xmlns:a16="http://schemas.microsoft.com/office/drawing/2014/main" id="{E582C034-F471-284E-8DED-C281AFED4505}"/>
              </a:ext>
            </a:extLst>
          </p:cNvPr>
          <p:cNvPicPr>
            <a:picLocks noChangeAspect="1"/>
          </p:cNvPicPr>
          <p:nvPr/>
        </p:nvPicPr>
        <p:blipFill>
          <a:blip r:embed="rId3"/>
          <a:stretch>
            <a:fillRect/>
          </a:stretch>
        </p:blipFill>
        <p:spPr>
          <a:xfrm>
            <a:off x="6531977" y="1791035"/>
            <a:ext cx="3995833" cy="2721932"/>
          </a:xfrm>
          <a:prstGeom prst="rect">
            <a:avLst/>
          </a:prstGeom>
        </p:spPr>
      </p:pic>
      <p:pic>
        <p:nvPicPr>
          <p:cNvPr id="10" name="Picture 9">
            <a:extLst>
              <a:ext uri="{FF2B5EF4-FFF2-40B4-BE49-F238E27FC236}">
                <a16:creationId xmlns:a16="http://schemas.microsoft.com/office/drawing/2014/main" id="{C3A9E0E9-8D55-B944-9235-478298405D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2643" y="223260"/>
            <a:ext cx="11746782" cy="1331302"/>
          </a:xfrm>
          <a:prstGeom prst="rect">
            <a:avLst/>
          </a:prstGeom>
        </p:spPr>
      </p:pic>
      <p:sp>
        <p:nvSpPr>
          <p:cNvPr id="2" name="Title 1">
            <a:extLst>
              <a:ext uri="{FF2B5EF4-FFF2-40B4-BE49-F238E27FC236}">
                <a16:creationId xmlns:a16="http://schemas.microsoft.com/office/drawing/2014/main" id="{BEAEBA71-6A1C-E842-9AE7-4122141561A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Links to Young Adult rants, poems, etc.</a:t>
            </a:r>
          </a:p>
        </p:txBody>
      </p:sp>
    </p:spTree>
    <p:extLst>
      <p:ext uri="{BB962C8B-B14F-4D97-AF65-F5344CB8AC3E}">
        <p14:creationId xmlns:p14="http://schemas.microsoft.com/office/powerpoint/2010/main" val="150602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385538" y="2274838"/>
            <a:ext cx="4173415" cy="2031325"/>
          </a:xfrm>
          <a:prstGeom prst="rect">
            <a:avLst/>
          </a:prstGeom>
          <a:solidFill>
            <a:schemeClr val="bg1">
              <a:lumMod val="75000"/>
            </a:schemeClr>
          </a:solidFill>
        </p:spPr>
        <p:txBody>
          <a:bodyPr wrap="square" rtlCol="0">
            <a:spAutoFit/>
          </a:bodyPr>
          <a:lstStyle/>
          <a:p>
            <a:endParaRPr lang="en-US" dirty="0"/>
          </a:p>
          <a:p>
            <a:r>
              <a:rPr lang="en-US" dirty="0"/>
              <a:t>Some activities were embedded within 3</a:t>
            </a:r>
            <a:r>
              <a:rPr lang="en-US" baseline="30000" dirty="0"/>
              <a:t>rd</a:t>
            </a:r>
            <a:r>
              <a:rPr lang="en-US" dirty="0"/>
              <a:t> party sites (e.g., Flipgrid, Padlet, H5P). In this Padlet, students are asked to add stereotypical language to various groups and then reflect on the exercise.</a:t>
            </a:r>
          </a:p>
          <a:p>
            <a:endParaRPr lang="en-US" b="1" i="1" dirty="0"/>
          </a:p>
        </p:txBody>
      </p:sp>
      <p:pic>
        <p:nvPicPr>
          <p:cNvPr id="4" name="Picture 3" descr="SOWK 4310 - Typical Discussion with embedded Padlet">
            <a:extLst>
              <a:ext uri="{FF2B5EF4-FFF2-40B4-BE49-F238E27FC236}">
                <a16:creationId xmlns:a16="http://schemas.microsoft.com/office/drawing/2014/main" id="{F14455E3-24B1-8F43-8737-4F9E5CB79E09}"/>
              </a:ext>
            </a:extLst>
          </p:cNvPr>
          <p:cNvPicPr>
            <a:picLocks noChangeAspect="1"/>
          </p:cNvPicPr>
          <p:nvPr/>
        </p:nvPicPr>
        <p:blipFill>
          <a:blip r:embed="rId2"/>
          <a:stretch>
            <a:fillRect/>
          </a:stretch>
        </p:blipFill>
        <p:spPr>
          <a:xfrm>
            <a:off x="1373065" y="1708297"/>
            <a:ext cx="4991100" cy="5041900"/>
          </a:xfrm>
          <a:prstGeom prst="rect">
            <a:avLst/>
          </a:prstGeom>
        </p:spPr>
      </p:pic>
      <p:pic>
        <p:nvPicPr>
          <p:cNvPr id="9" name="Picture 8">
            <a:extLst>
              <a:ext uri="{FF2B5EF4-FFF2-40B4-BE49-F238E27FC236}">
                <a16:creationId xmlns:a16="http://schemas.microsoft.com/office/drawing/2014/main" id="{5B50979C-17A0-9C49-8B74-080D742F4F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643" y="223260"/>
            <a:ext cx="11746782" cy="1331302"/>
          </a:xfrm>
          <a:prstGeom prst="rect">
            <a:avLst/>
          </a:prstGeom>
        </p:spPr>
      </p:pic>
      <p:sp>
        <p:nvSpPr>
          <p:cNvPr id="2" name="Title 1" descr="SOWK 4310 - Typical discussion with embedded Padlet">
            <a:extLst>
              <a:ext uri="{FF2B5EF4-FFF2-40B4-BE49-F238E27FC236}">
                <a16:creationId xmlns:a16="http://schemas.microsoft.com/office/drawing/2014/main" id="{6F14EFC0-54C8-724E-8F4B-AAE4B751A91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Padlet Activity &amp; Discussion</a:t>
            </a:r>
          </a:p>
        </p:txBody>
      </p:sp>
    </p:spTree>
    <p:extLst>
      <p:ext uri="{BB962C8B-B14F-4D97-AF65-F5344CB8AC3E}">
        <p14:creationId xmlns:p14="http://schemas.microsoft.com/office/powerpoint/2010/main" val="177456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627</Words>
  <Application>Microsoft Macintosh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Home page</vt:lpstr>
      <vt:lpstr>Instructor Start Here module</vt:lpstr>
      <vt:lpstr>Instructor Start Here page</vt:lpstr>
      <vt:lpstr>Student Start Here page</vt:lpstr>
      <vt:lpstr>Modules</vt:lpstr>
      <vt:lpstr>Typical Lesson Page</vt:lpstr>
      <vt:lpstr>Weekly Quote Reflection Assignment</vt:lpstr>
      <vt:lpstr>Links to Young Adult rants, poems, etc.</vt:lpstr>
      <vt:lpstr>Padlet Activity &amp; Discussion</vt:lpstr>
      <vt:lpstr>Semester Project</vt:lpstr>
      <vt:lpstr>Student Perception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7</cp:revision>
  <dcterms:created xsi:type="dcterms:W3CDTF">2022-03-23T14:12:00Z</dcterms:created>
  <dcterms:modified xsi:type="dcterms:W3CDTF">2022-03-24T00:22:22Z</dcterms:modified>
</cp:coreProperties>
</file>