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28"/>
    <p:restoredTop sz="94733"/>
  </p:normalViewPr>
  <p:slideViewPr>
    <p:cSldViewPr snapToGrid="0" snapToObjects="1">
      <p:cViewPr varScale="1">
        <p:scale>
          <a:sx n="75" d="100"/>
          <a:sy n="75" d="100"/>
        </p:scale>
        <p:origin x="17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3416320"/>
          </a:xfrm>
          <a:prstGeom prst="rect">
            <a:avLst/>
          </a:prstGeom>
          <a:solidFill>
            <a:schemeClr val="bg1">
              <a:lumMod val="75000"/>
            </a:schemeClr>
          </a:solidFill>
        </p:spPr>
        <p:txBody>
          <a:bodyPr wrap="square" rtlCol="0">
            <a:spAutoFit/>
          </a:bodyPr>
          <a:lstStyle/>
          <a:p>
            <a:endParaRPr lang="en-US" dirty="0"/>
          </a:p>
          <a:p>
            <a:r>
              <a:rPr lang="en-US" dirty="0"/>
              <a:t>Homepage – </a:t>
            </a:r>
          </a:p>
          <a:p>
            <a:endParaRPr lang="en-US" dirty="0"/>
          </a:p>
          <a:p>
            <a:r>
              <a:rPr lang="en-US" dirty="0"/>
              <a:t>This page contains a Quick Access menu to the Start Here page, the Course Announcements, the Syllabus, the Modules, Zoom, and General Course Questions forum. The image buttons were created using Canva. A navigation tip is also provided, along with a list of modules, which can also be accessed through the left side navigation panel.</a:t>
            </a:r>
          </a:p>
          <a:p>
            <a:endParaRPr lang="en-US" b="1" i="1" dirty="0"/>
          </a:p>
        </p:txBody>
      </p:sp>
      <p:pic>
        <p:nvPicPr>
          <p:cNvPr id="20" name="Picture 19" descr="SOWK 4315 Home page">
            <a:extLst>
              <a:ext uri="{FF2B5EF4-FFF2-40B4-BE49-F238E27FC236}">
                <a16:creationId xmlns:a16="http://schemas.microsoft.com/office/drawing/2014/main" id="{904748FD-C57E-FF46-80FA-4407E473E288}"/>
              </a:ext>
            </a:extLst>
          </p:cNvPr>
          <p:cNvPicPr>
            <a:picLocks noChangeAspect="1"/>
          </p:cNvPicPr>
          <p:nvPr/>
        </p:nvPicPr>
        <p:blipFill>
          <a:blip r:embed="rId2"/>
          <a:stretch>
            <a:fillRect/>
          </a:stretch>
        </p:blipFill>
        <p:spPr>
          <a:xfrm>
            <a:off x="728983" y="1638634"/>
            <a:ext cx="6273800" cy="4864100"/>
          </a:xfrm>
          <a:prstGeom prst="rect">
            <a:avLst/>
          </a:prstGeom>
        </p:spPr>
      </p:pic>
      <p:sp>
        <p:nvSpPr>
          <p:cNvPr id="22" name="TextBox 21">
            <a:extLst>
              <a:ext uri="{FF2B5EF4-FFF2-40B4-BE49-F238E27FC236}">
                <a16:creationId xmlns:a16="http://schemas.microsoft.com/office/drawing/2014/main" id="{3F49E42F-B371-4E4E-88B6-9135979F56CF}"/>
              </a:ext>
            </a:extLst>
          </p:cNvPr>
          <p:cNvSpPr txBox="1"/>
          <p:nvPr/>
        </p:nvSpPr>
        <p:spPr>
          <a:xfrm>
            <a:off x="208087" y="704084"/>
            <a:ext cx="11526713" cy="646331"/>
          </a:xfrm>
          <a:prstGeom prst="rect">
            <a:avLst/>
          </a:prstGeom>
          <a:noFill/>
        </p:spPr>
        <p:txBody>
          <a:bodyPr wrap="square" rtlCol="0">
            <a:spAutoFit/>
          </a:bodyPr>
          <a:lstStyle/>
          <a:p>
            <a:r>
              <a:rPr lang="en-US" b="1" dirty="0"/>
              <a:t>Audience: </a:t>
            </a:r>
            <a:r>
              <a:rPr lang="en-US" dirty="0"/>
              <a:t>Students needing this course to graduate from their program</a:t>
            </a:r>
          </a:p>
          <a:p>
            <a:r>
              <a:rPr lang="en-US" b="1" dirty="0"/>
              <a:t>Description: </a:t>
            </a:r>
            <a:r>
              <a:rPr lang="en-US" dirty="0"/>
              <a:t>Fully online course for the Bachelor’s program.</a:t>
            </a:r>
          </a:p>
        </p:txBody>
      </p:sp>
      <p:sp>
        <p:nvSpPr>
          <p:cNvPr id="21" name="TextBox 20">
            <a:extLst>
              <a:ext uri="{FF2B5EF4-FFF2-40B4-BE49-F238E27FC236}">
                <a16:creationId xmlns:a16="http://schemas.microsoft.com/office/drawing/2014/main" id="{8780DB7A-5B54-4E4B-9020-C3C13F277638}"/>
              </a:ext>
            </a:extLst>
          </p:cNvPr>
          <p:cNvSpPr txBox="1"/>
          <p:nvPr/>
        </p:nvSpPr>
        <p:spPr>
          <a:xfrm>
            <a:off x="208087" y="107803"/>
            <a:ext cx="5552417" cy="646331"/>
          </a:xfrm>
          <a:prstGeom prst="rect">
            <a:avLst/>
          </a:prstGeom>
          <a:noFill/>
        </p:spPr>
        <p:txBody>
          <a:bodyPr wrap="none" rtlCol="0">
            <a:spAutoFit/>
          </a:bodyPr>
          <a:lstStyle/>
          <a:p>
            <a:r>
              <a:rPr lang="en-US" b="1" dirty="0"/>
              <a:t>Client: </a:t>
            </a:r>
            <a:r>
              <a:rPr lang="en-US" dirty="0"/>
              <a:t>SOWK 4315 – Child Welfare, Richard Brooks (SME)</a:t>
            </a:r>
          </a:p>
          <a:p>
            <a:r>
              <a:rPr lang="en-US" b="1" dirty="0"/>
              <a:t>Status: </a:t>
            </a:r>
            <a:r>
              <a:rPr lang="en-US" dirty="0"/>
              <a:t>Complete, waiting to run</a:t>
            </a:r>
          </a:p>
        </p:txBody>
      </p:sp>
      <p:sp>
        <p:nvSpPr>
          <p:cNvPr id="2" name="Title 1">
            <a:extLst>
              <a:ext uri="{FF2B5EF4-FFF2-40B4-BE49-F238E27FC236}">
                <a16:creationId xmlns:a16="http://schemas.microsoft.com/office/drawing/2014/main" id="{90C89330-214D-874B-989C-725F2CA499B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Home</a:t>
            </a:r>
          </a:p>
        </p:txBody>
      </p:sp>
    </p:spTree>
    <p:extLst>
      <p:ext uri="{BB962C8B-B14F-4D97-AF65-F5344CB8AC3E}">
        <p14:creationId xmlns:p14="http://schemas.microsoft.com/office/powerpoint/2010/main" val="184489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WK 4315 Student Start Here Modules">
            <a:extLst>
              <a:ext uri="{FF2B5EF4-FFF2-40B4-BE49-F238E27FC236}">
                <a16:creationId xmlns:a16="http://schemas.microsoft.com/office/drawing/2014/main" id="{9128C3C1-59EB-0847-8FBB-9A3A94942D0F}"/>
              </a:ext>
            </a:extLst>
          </p:cNvPr>
          <p:cNvPicPr>
            <a:picLocks noChangeAspect="1"/>
          </p:cNvPicPr>
          <p:nvPr/>
        </p:nvPicPr>
        <p:blipFill>
          <a:blip r:embed="rId2"/>
          <a:stretch>
            <a:fillRect/>
          </a:stretch>
        </p:blipFill>
        <p:spPr>
          <a:xfrm>
            <a:off x="773685" y="1912274"/>
            <a:ext cx="8255000" cy="4051300"/>
          </a:xfrm>
          <a:prstGeom prst="rect">
            <a:avLst/>
          </a:prstGeom>
        </p:spPr>
      </p:pic>
      <p:pic>
        <p:nvPicPr>
          <p:cNvPr id="4" name="Picture 3">
            <a:extLst>
              <a:ext uri="{FF2B5EF4-FFF2-40B4-BE49-F238E27FC236}">
                <a16:creationId xmlns:a16="http://schemas.microsoft.com/office/drawing/2014/main" id="{67F127EC-6274-7448-A3C5-F73B721AA7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5" name="Title 4">
            <a:extLst>
              <a:ext uri="{FF2B5EF4-FFF2-40B4-BE49-F238E27FC236}">
                <a16:creationId xmlns:a16="http://schemas.microsoft.com/office/drawing/2014/main" id="{A6B7FADE-01C5-2F4C-B82D-8DAB0ECE72A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Start Here Module</a:t>
            </a:r>
          </a:p>
        </p:txBody>
      </p:sp>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2585323"/>
          </a:xfrm>
          <a:prstGeom prst="rect">
            <a:avLst/>
          </a:prstGeom>
          <a:solidFill>
            <a:schemeClr val="bg1">
              <a:lumMod val="75000"/>
            </a:schemeClr>
          </a:solidFill>
        </p:spPr>
        <p:txBody>
          <a:bodyPr wrap="square" rtlCol="0">
            <a:spAutoFit/>
          </a:bodyPr>
          <a:lstStyle/>
          <a:p>
            <a:endParaRPr lang="en-US" dirty="0"/>
          </a:p>
          <a:p>
            <a:r>
              <a:rPr lang="en-US" dirty="0"/>
              <a:t>Student Start Here -</a:t>
            </a:r>
          </a:p>
          <a:p>
            <a:endParaRPr lang="en-US" dirty="0"/>
          </a:p>
          <a:p>
            <a:r>
              <a:rPr lang="en-US" dirty="0"/>
              <a:t>Normally, a student Start Here page is one long page of “steps” to complete before starting the course. Here, we decided to break the information down into several pages within the module.</a:t>
            </a:r>
          </a:p>
          <a:p>
            <a:endParaRPr lang="en-US" b="1" i="1" dirty="0"/>
          </a:p>
        </p:txBody>
      </p:sp>
    </p:spTree>
    <p:extLst>
      <p:ext uri="{BB962C8B-B14F-4D97-AF65-F5344CB8AC3E}">
        <p14:creationId xmlns:p14="http://schemas.microsoft.com/office/powerpoint/2010/main" val="410210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2031325"/>
          </a:xfrm>
          <a:prstGeom prst="rect">
            <a:avLst/>
          </a:prstGeom>
          <a:solidFill>
            <a:schemeClr val="bg1">
              <a:lumMod val="75000"/>
            </a:schemeClr>
          </a:solidFill>
        </p:spPr>
        <p:txBody>
          <a:bodyPr wrap="square" rtlCol="0">
            <a:spAutoFit/>
          </a:bodyPr>
          <a:lstStyle/>
          <a:p>
            <a:endParaRPr lang="en-US" dirty="0"/>
          </a:p>
          <a:p>
            <a:r>
              <a:rPr lang="en-US" dirty="0"/>
              <a:t>Student Start Here -</a:t>
            </a:r>
          </a:p>
          <a:p>
            <a:endParaRPr lang="en-US" dirty="0"/>
          </a:p>
          <a:p>
            <a:r>
              <a:rPr lang="en-US" dirty="0"/>
              <a:t>The pages within the Start Here module are broken up into sections similar to what would be found in a syllabus.</a:t>
            </a:r>
          </a:p>
          <a:p>
            <a:endParaRPr lang="en-US" b="1" i="1" dirty="0"/>
          </a:p>
        </p:txBody>
      </p:sp>
      <p:pic>
        <p:nvPicPr>
          <p:cNvPr id="4" name="Picture 3" descr="SOWK 4315 Start Here, page 1">
            <a:extLst>
              <a:ext uri="{FF2B5EF4-FFF2-40B4-BE49-F238E27FC236}">
                <a16:creationId xmlns:a16="http://schemas.microsoft.com/office/drawing/2014/main" id="{FBC261C4-CA4F-DA4A-87A1-AB04E2CCDA8B}"/>
              </a:ext>
            </a:extLst>
          </p:cNvPr>
          <p:cNvPicPr>
            <a:picLocks noChangeAspect="1"/>
          </p:cNvPicPr>
          <p:nvPr/>
        </p:nvPicPr>
        <p:blipFill>
          <a:blip r:embed="rId2"/>
          <a:stretch>
            <a:fillRect/>
          </a:stretch>
        </p:blipFill>
        <p:spPr>
          <a:xfrm>
            <a:off x="597916" y="1627414"/>
            <a:ext cx="5839460" cy="5130304"/>
          </a:xfrm>
          <a:prstGeom prst="rect">
            <a:avLst/>
          </a:prstGeom>
        </p:spPr>
      </p:pic>
      <p:pic>
        <p:nvPicPr>
          <p:cNvPr id="11" name="Picture 10">
            <a:extLst>
              <a:ext uri="{FF2B5EF4-FFF2-40B4-BE49-F238E27FC236}">
                <a16:creationId xmlns:a16="http://schemas.microsoft.com/office/drawing/2014/main" id="{6F4FF0FD-10AA-2544-A408-EC04CC589C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3" name="Title 2" descr="SOWK 4315 Student Start Here - First page">
            <a:extLst>
              <a:ext uri="{FF2B5EF4-FFF2-40B4-BE49-F238E27FC236}">
                <a16:creationId xmlns:a16="http://schemas.microsoft.com/office/drawing/2014/main" id="{BF8133A9-67BF-9244-A83E-0F664F9878D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Start Here – First Page</a:t>
            </a:r>
          </a:p>
        </p:txBody>
      </p:sp>
    </p:spTree>
    <p:extLst>
      <p:ext uri="{BB962C8B-B14F-4D97-AF65-F5344CB8AC3E}">
        <p14:creationId xmlns:p14="http://schemas.microsoft.com/office/powerpoint/2010/main" val="105712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WK 4315 Social Justice Commitment Statement">
            <a:extLst>
              <a:ext uri="{FF2B5EF4-FFF2-40B4-BE49-F238E27FC236}">
                <a16:creationId xmlns:a16="http://schemas.microsoft.com/office/drawing/2014/main" id="{AA43FFEA-3FBD-B646-86FC-E88A3855C070}"/>
              </a:ext>
            </a:extLst>
          </p:cNvPr>
          <p:cNvPicPr>
            <a:picLocks noChangeAspect="1"/>
          </p:cNvPicPr>
          <p:nvPr/>
        </p:nvPicPr>
        <p:blipFill>
          <a:blip r:embed="rId2"/>
          <a:stretch>
            <a:fillRect/>
          </a:stretch>
        </p:blipFill>
        <p:spPr>
          <a:xfrm>
            <a:off x="762253" y="1946696"/>
            <a:ext cx="8010435" cy="4207220"/>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8212527" y="1946696"/>
            <a:ext cx="3522273" cy="4247317"/>
          </a:xfrm>
          <a:prstGeom prst="rect">
            <a:avLst/>
          </a:prstGeom>
          <a:solidFill>
            <a:schemeClr val="bg1">
              <a:lumMod val="75000"/>
            </a:schemeClr>
          </a:solidFill>
        </p:spPr>
        <p:txBody>
          <a:bodyPr wrap="square" rtlCol="0">
            <a:spAutoFit/>
          </a:bodyPr>
          <a:lstStyle/>
          <a:p>
            <a:endParaRPr lang="en-US" dirty="0"/>
          </a:p>
          <a:p>
            <a:r>
              <a:rPr lang="en-US" dirty="0"/>
              <a:t>Student Start Here -</a:t>
            </a:r>
          </a:p>
          <a:p>
            <a:endParaRPr lang="en-US" dirty="0"/>
          </a:p>
          <a:p>
            <a:r>
              <a:rPr lang="en-US" dirty="0"/>
              <a:t>The Start Here module contains a page reminding students of their departmental Social Justice Commitment Statement and their Personal Commitment Statement.</a:t>
            </a:r>
          </a:p>
          <a:p>
            <a:endParaRPr lang="en-US" dirty="0"/>
          </a:p>
          <a:p>
            <a:r>
              <a:rPr lang="en-US" dirty="0"/>
              <a:t>Also, in this module line up, students will find a link to the General Course Q &amp; A forum, a syllabus quiz, and a Meet and Greet introductions forum. </a:t>
            </a:r>
          </a:p>
          <a:p>
            <a:endParaRPr lang="en-US" b="1" i="1" dirty="0"/>
          </a:p>
        </p:txBody>
      </p:sp>
      <p:pic>
        <p:nvPicPr>
          <p:cNvPr id="6" name="Picture 5">
            <a:extLst>
              <a:ext uri="{FF2B5EF4-FFF2-40B4-BE49-F238E27FC236}">
                <a16:creationId xmlns:a16="http://schemas.microsoft.com/office/drawing/2014/main" id="{F421D1F9-82E8-D449-A840-73391A97B1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2" name="Title 1" descr="SOWK 4315 Social Justice Commitment Statement">
            <a:extLst>
              <a:ext uri="{FF2B5EF4-FFF2-40B4-BE49-F238E27FC236}">
                <a16:creationId xmlns:a16="http://schemas.microsoft.com/office/drawing/2014/main" id="{211A7BD8-532E-C24F-B8D2-C5D09D0DB21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Social Justice Commitment Statement</a:t>
            </a:r>
          </a:p>
        </p:txBody>
      </p:sp>
    </p:spTree>
    <p:extLst>
      <p:ext uri="{BB962C8B-B14F-4D97-AF65-F5344CB8AC3E}">
        <p14:creationId xmlns:p14="http://schemas.microsoft.com/office/powerpoint/2010/main" val="249510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WK 4315 Instructor Start Here">
            <a:extLst>
              <a:ext uri="{FF2B5EF4-FFF2-40B4-BE49-F238E27FC236}">
                <a16:creationId xmlns:a16="http://schemas.microsoft.com/office/drawing/2014/main" id="{ED5B2AC2-34F3-7F4F-B731-D473794FFE10}"/>
              </a:ext>
            </a:extLst>
          </p:cNvPr>
          <p:cNvPicPr>
            <a:picLocks noChangeAspect="1"/>
          </p:cNvPicPr>
          <p:nvPr/>
        </p:nvPicPr>
        <p:blipFill>
          <a:blip r:embed="rId2"/>
          <a:stretch>
            <a:fillRect/>
          </a:stretch>
        </p:blipFill>
        <p:spPr>
          <a:xfrm>
            <a:off x="5888736" y="1321545"/>
            <a:ext cx="5990948" cy="5489760"/>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1433383" y="2422184"/>
            <a:ext cx="3522273" cy="2862322"/>
          </a:xfrm>
          <a:prstGeom prst="rect">
            <a:avLst/>
          </a:prstGeom>
          <a:solidFill>
            <a:schemeClr val="bg1">
              <a:lumMod val="75000"/>
            </a:schemeClr>
          </a:solidFill>
        </p:spPr>
        <p:txBody>
          <a:bodyPr wrap="square" rtlCol="0">
            <a:spAutoFit/>
          </a:bodyPr>
          <a:lstStyle/>
          <a:p>
            <a:endParaRPr lang="en-US" dirty="0"/>
          </a:p>
          <a:p>
            <a:r>
              <a:rPr lang="en-US" dirty="0"/>
              <a:t>Instructor Start Here (hidden from students)</a:t>
            </a:r>
          </a:p>
          <a:p>
            <a:endParaRPr lang="en-US" dirty="0"/>
          </a:p>
          <a:p>
            <a:r>
              <a:rPr lang="en-US" dirty="0"/>
              <a:t>This module contains a page providing instructions on setting up the course. It also provides a wiki style page for instructors to add notes while teaching the course.</a:t>
            </a:r>
          </a:p>
          <a:p>
            <a:endParaRPr lang="en-US" b="1" i="1" dirty="0"/>
          </a:p>
        </p:txBody>
      </p:sp>
      <p:pic>
        <p:nvPicPr>
          <p:cNvPr id="6" name="Picture 5">
            <a:extLst>
              <a:ext uri="{FF2B5EF4-FFF2-40B4-BE49-F238E27FC236}">
                <a16:creationId xmlns:a16="http://schemas.microsoft.com/office/drawing/2014/main" id="{6C36CECE-DF2C-414F-91F8-353DB485D4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282" y="118854"/>
            <a:ext cx="6738366" cy="1202691"/>
          </a:xfrm>
          <a:prstGeom prst="rect">
            <a:avLst/>
          </a:prstGeom>
        </p:spPr>
      </p:pic>
      <p:sp>
        <p:nvSpPr>
          <p:cNvPr id="2" name="Title 1" descr="SOWK 4315 Instructor Start Here">
            <a:extLst>
              <a:ext uri="{FF2B5EF4-FFF2-40B4-BE49-F238E27FC236}">
                <a16:creationId xmlns:a16="http://schemas.microsoft.com/office/drawing/2014/main" id="{37AA8CB0-3764-0641-9CBF-5464535D623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Instructor Start Here</a:t>
            </a:r>
          </a:p>
        </p:txBody>
      </p:sp>
    </p:spTree>
    <p:extLst>
      <p:ext uri="{BB962C8B-B14F-4D97-AF65-F5344CB8AC3E}">
        <p14:creationId xmlns:p14="http://schemas.microsoft.com/office/powerpoint/2010/main" val="25830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WK 4315 Ongoing Assignment instructions for setting up groups">
            <a:extLst>
              <a:ext uri="{FF2B5EF4-FFF2-40B4-BE49-F238E27FC236}">
                <a16:creationId xmlns:a16="http://schemas.microsoft.com/office/drawing/2014/main" id="{AB63F789-2B4B-2149-907D-0644DC6B9FB4}"/>
              </a:ext>
            </a:extLst>
          </p:cNvPr>
          <p:cNvPicPr>
            <a:picLocks noChangeAspect="1"/>
          </p:cNvPicPr>
          <p:nvPr/>
        </p:nvPicPr>
        <p:blipFill>
          <a:blip r:embed="rId2"/>
          <a:stretch>
            <a:fillRect/>
          </a:stretch>
        </p:blipFill>
        <p:spPr>
          <a:xfrm>
            <a:off x="1860550" y="4486293"/>
            <a:ext cx="8470899" cy="2263904"/>
          </a:xfrm>
          <a:prstGeom prst="rect">
            <a:avLst/>
          </a:prstGeom>
        </p:spPr>
      </p:pic>
      <p:pic>
        <p:nvPicPr>
          <p:cNvPr id="3" name="Picture 2" descr="SOWK 4315 Ongoing Assignment module">
            <a:extLst>
              <a:ext uri="{FF2B5EF4-FFF2-40B4-BE49-F238E27FC236}">
                <a16:creationId xmlns:a16="http://schemas.microsoft.com/office/drawing/2014/main" id="{CE92E405-4E32-DF4D-A1D3-007B14AEADCC}"/>
              </a:ext>
            </a:extLst>
          </p:cNvPr>
          <p:cNvPicPr>
            <a:picLocks noChangeAspect="1"/>
          </p:cNvPicPr>
          <p:nvPr/>
        </p:nvPicPr>
        <p:blipFill>
          <a:blip r:embed="rId3"/>
          <a:stretch>
            <a:fillRect/>
          </a:stretch>
        </p:blipFill>
        <p:spPr>
          <a:xfrm>
            <a:off x="703795" y="1372219"/>
            <a:ext cx="8470900" cy="1460500"/>
          </a:xfrm>
          <a:prstGeom prst="rect">
            <a:avLst/>
          </a:prstGeom>
        </p:spPr>
      </p:pic>
      <p:pic>
        <p:nvPicPr>
          <p:cNvPr id="8" name="Picture 7">
            <a:extLst>
              <a:ext uri="{FF2B5EF4-FFF2-40B4-BE49-F238E27FC236}">
                <a16:creationId xmlns:a16="http://schemas.microsoft.com/office/drawing/2014/main" id="{C46E5E71-630E-264B-9EB6-1721FDC9BF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450" y="239182"/>
            <a:ext cx="6738366" cy="1202691"/>
          </a:xfrm>
          <a:prstGeom prst="rect">
            <a:avLst/>
          </a:prstGeom>
        </p:spPr>
      </p:pic>
      <p:sp>
        <p:nvSpPr>
          <p:cNvPr id="2" name="Title 1" descr="SOWK 4315 Ongoing Assignment">
            <a:extLst>
              <a:ext uri="{FF2B5EF4-FFF2-40B4-BE49-F238E27FC236}">
                <a16:creationId xmlns:a16="http://schemas.microsoft.com/office/drawing/2014/main" id="{595C6339-1446-C448-AB60-635BC7A2B30D}"/>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Ongoing Assignment – Current Events group activity</a:t>
            </a:r>
          </a:p>
        </p:txBody>
      </p:sp>
      <p:sp>
        <p:nvSpPr>
          <p:cNvPr id="7" name="TextBox 6">
            <a:extLst>
              <a:ext uri="{FF2B5EF4-FFF2-40B4-BE49-F238E27FC236}">
                <a16:creationId xmlns:a16="http://schemas.microsoft.com/office/drawing/2014/main" id="{0C1BE33B-8648-F643-99AA-1CB07830FC98}"/>
              </a:ext>
            </a:extLst>
          </p:cNvPr>
          <p:cNvSpPr txBox="1"/>
          <p:nvPr/>
        </p:nvSpPr>
        <p:spPr>
          <a:xfrm>
            <a:off x="5433021" y="2551837"/>
            <a:ext cx="6539523" cy="1754326"/>
          </a:xfrm>
          <a:prstGeom prst="rect">
            <a:avLst/>
          </a:prstGeom>
          <a:solidFill>
            <a:schemeClr val="bg1">
              <a:lumMod val="75000"/>
            </a:schemeClr>
          </a:solidFill>
        </p:spPr>
        <p:txBody>
          <a:bodyPr wrap="square" rtlCol="0">
            <a:spAutoFit/>
          </a:bodyPr>
          <a:lstStyle/>
          <a:p>
            <a:endParaRPr lang="en-US" dirty="0"/>
          </a:p>
          <a:p>
            <a:r>
              <a:rPr lang="en-US" dirty="0"/>
              <a:t>Ongoing Assignments module – </a:t>
            </a:r>
          </a:p>
          <a:p>
            <a:endParaRPr lang="en-US" dirty="0"/>
          </a:p>
          <a:p>
            <a:r>
              <a:rPr lang="en-US" dirty="0"/>
              <a:t>This module explains a weekly assignment provided to student groups throughout the semester regarding related current events.</a:t>
            </a:r>
          </a:p>
          <a:p>
            <a:endParaRPr lang="en-US" b="1" i="1" dirty="0"/>
          </a:p>
        </p:txBody>
      </p:sp>
    </p:spTree>
    <p:extLst>
      <p:ext uri="{BB962C8B-B14F-4D97-AF65-F5344CB8AC3E}">
        <p14:creationId xmlns:p14="http://schemas.microsoft.com/office/powerpoint/2010/main" val="184447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790688" y="2551837"/>
            <a:ext cx="4181856" cy="2862322"/>
          </a:xfrm>
          <a:prstGeom prst="rect">
            <a:avLst/>
          </a:prstGeom>
          <a:solidFill>
            <a:schemeClr val="bg1">
              <a:lumMod val="75000"/>
            </a:schemeClr>
          </a:solidFill>
        </p:spPr>
        <p:txBody>
          <a:bodyPr wrap="square" rtlCol="0">
            <a:spAutoFit/>
          </a:bodyPr>
          <a:lstStyle/>
          <a:p>
            <a:r>
              <a:rPr lang="en-US" dirty="0"/>
              <a:t>Current Events Presentations &amp; Discussions</a:t>
            </a:r>
          </a:p>
          <a:p>
            <a:endParaRPr lang="en-US" dirty="0"/>
          </a:p>
          <a:p>
            <a:r>
              <a:rPr lang="en-US" dirty="0"/>
              <a:t>This course utilizes Flipgrid for this assignment. However, the instructor (quite often not the SME) will need to set up Flipgrid themselves. They are redirected to the Instructor Start Here page. See highlighted text at the bottom of the page.</a:t>
            </a:r>
          </a:p>
          <a:p>
            <a:endParaRPr lang="en-US" b="1" i="1" dirty="0"/>
          </a:p>
        </p:txBody>
      </p:sp>
      <p:pic>
        <p:nvPicPr>
          <p:cNvPr id="4" name="Picture 3" descr="SOWK 4315 Ongoing Assignment activity instructions with embedded Flipgrid">
            <a:extLst>
              <a:ext uri="{FF2B5EF4-FFF2-40B4-BE49-F238E27FC236}">
                <a16:creationId xmlns:a16="http://schemas.microsoft.com/office/drawing/2014/main" id="{8ACA0D60-0A83-C84C-8298-E969B67E1DCA}"/>
              </a:ext>
            </a:extLst>
          </p:cNvPr>
          <p:cNvPicPr>
            <a:picLocks noChangeAspect="1"/>
          </p:cNvPicPr>
          <p:nvPr/>
        </p:nvPicPr>
        <p:blipFill>
          <a:blip r:embed="rId2"/>
          <a:stretch>
            <a:fillRect/>
          </a:stretch>
        </p:blipFill>
        <p:spPr>
          <a:xfrm>
            <a:off x="1237488" y="1685498"/>
            <a:ext cx="6553200" cy="4318000"/>
          </a:xfrm>
          <a:prstGeom prst="rect">
            <a:avLst/>
          </a:prstGeom>
        </p:spPr>
      </p:pic>
      <p:pic>
        <p:nvPicPr>
          <p:cNvPr id="6" name="Picture 5">
            <a:extLst>
              <a:ext uri="{FF2B5EF4-FFF2-40B4-BE49-F238E27FC236}">
                <a16:creationId xmlns:a16="http://schemas.microsoft.com/office/drawing/2014/main" id="{CDC3BCC2-A47A-0641-BAE8-116A951BC0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2" name="Title 1" descr="SOWK 4315 Current Events activity instruction with Flipgrid.">
            <a:extLst>
              <a:ext uri="{FF2B5EF4-FFF2-40B4-BE49-F238E27FC236}">
                <a16:creationId xmlns:a16="http://schemas.microsoft.com/office/drawing/2014/main" id="{45037F5F-7B39-464B-A0A9-CF8EA9D37E95}"/>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US" dirty="0"/>
              <a:t>Current Event Presentation &amp; Discussion instructions with space for embedded Flipgrid</a:t>
            </a:r>
          </a:p>
        </p:txBody>
      </p:sp>
    </p:spTree>
    <p:extLst>
      <p:ext uri="{BB962C8B-B14F-4D97-AF65-F5344CB8AC3E}">
        <p14:creationId xmlns:p14="http://schemas.microsoft.com/office/powerpoint/2010/main" val="158148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WK 4315 Typical lesson page 1">
            <a:extLst>
              <a:ext uri="{FF2B5EF4-FFF2-40B4-BE49-F238E27FC236}">
                <a16:creationId xmlns:a16="http://schemas.microsoft.com/office/drawing/2014/main" id="{9516E5B5-F4C5-674A-AC63-208BACE9FF00}"/>
              </a:ext>
            </a:extLst>
          </p:cNvPr>
          <p:cNvPicPr>
            <a:picLocks noChangeAspect="1"/>
          </p:cNvPicPr>
          <p:nvPr/>
        </p:nvPicPr>
        <p:blipFill>
          <a:blip r:embed="rId2"/>
          <a:stretch>
            <a:fillRect/>
          </a:stretch>
        </p:blipFill>
        <p:spPr>
          <a:xfrm>
            <a:off x="269047" y="1623113"/>
            <a:ext cx="9100186" cy="3258944"/>
          </a:xfrm>
          <a:prstGeom prst="rect">
            <a:avLst/>
          </a:prstGeom>
        </p:spPr>
      </p:pic>
      <p:pic>
        <p:nvPicPr>
          <p:cNvPr id="9" name="Picture 8">
            <a:extLst>
              <a:ext uri="{FF2B5EF4-FFF2-40B4-BE49-F238E27FC236}">
                <a16:creationId xmlns:a16="http://schemas.microsoft.com/office/drawing/2014/main" id="{E47A3443-D723-D746-BFC2-16B87F6263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2" name="Title 1">
            <a:extLst>
              <a:ext uri="{FF2B5EF4-FFF2-40B4-BE49-F238E27FC236}">
                <a16:creationId xmlns:a16="http://schemas.microsoft.com/office/drawing/2014/main" id="{33111704-D576-AF46-87F9-5EE20AD11FC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Lesson Page layout</a:t>
            </a:r>
          </a:p>
        </p:txBody>
      </p:sp>
      <p:pic>
        <p:nvPicPr>
          <p:cNvPr id="10" name="Picture 9" descr="SOWK 4315 Typical lesson page 2">
            <a:extLst>
              <a:ext uri="{FF2B5EF4-FFF2-40B4-BE49-F238E27FC236}">
                <a16:creationId xmlns:a16="http://schemas.microsoft.com/office/drawing/2014/main" id="{09AAB213-495D-2F4E-A088-6B825B4778D7}"/>
              </a:ext>
            </a:extLst>
          </p:cNvPr>
          <p:cNvPicPr>
            <a:picLocks noChangeAspect="1"/>
          </p:cNvPicPr>
          <p:nvPr/>
        </p:nvPicPr>
        <p:blipFill rotWithShape="1">
          <a:blip r:embed="rId4"/>
          <a:srcRect r="41988"/>
          <a:stretch/>
        </p:blipFill>
        <p:spPr>
          <a:xfrm>
            <a:off x="4668775" y="2006447"/>
            <a:ext cx="4855210" cy="4800600"/>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8010144" y="4498723"/>
            <a:ext cx="4181856" cy="2308324"/>
          </a:xfrm>
          <a:prstGeom prst="rect">
            <a:avLst/>
          </a:prstGeom>
          <a:solidFill>
            <a:schemeClr val="bg1">
              <a:lumMod val="75000"/>
            </a:schemeClr>
          </a:solidFill>
        </p:spPr>
        <p:txBody>
          <a:bodyPr wrap="square" rtlCol="0">
            <a:spAutoFit/>
          </a:bodyPr>
          <a:lstStyle/>
          <a:p>
            <a:r>
              <a:rPr lang="en-US" dirty="0"/>
              <a:t>Lessons</a:t>
            </a:r>
          </a:p>
          <a:p>
            <a:endParaRPr lang="en-US" dirty="0"/>
          </a:p>
          <a:p>
            <a:r>
              <a:rPr lang="en-US" dirty="0"/>
              <a:t>Each module lesson is comprised of two pages and an assignment. The first page contains the Overview and Objectives. The second page contains the Read and View elements.</a:t>
            </a:r>
          </a:p>
          <a:p>
            <a:endParaRPr lang="en-US" b="1" i="1" dirty="0"/>
          </a:p>
        </p:txBody>
      </p:sp>
    </p:spTree>
    <p:extLst>
      <p:ext uri="{BB962C8B-B14F-4D97-AF65-F5344CB8AC3E}">
        <p14:creationId xmlns:p14="http://schemas.microsoft.com/office/powerpoint/2010/main" val="242115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8010144" y="2992388"/>
            <a:ext cx="4181856" cy="3416320"/>
          </a:xfrm>
          <a:prstGeom prst="rect">
            <a:avLst/>
          </a:prstGeom>
          <a:solidFill>
            <a:schemeClr val="bg1">
              <a:lumMod val="75000"/>
            </a:schemeClr>
          </a:solidFill>
        </p:spPr>
        <p:txBody>
          <a:bodyPr wrap="square" rtlCol="0">
            <a:spAutoFit/>
          </a:bodyPr>
          <a:lstStyle/>
          <a:p>
            <a:r>
              <a:rPr lang="en-US" dirty="0"/>
              <a:t>End-of-course evaluation</a:t>
            </a:r>
          </a:p>
          <a:p>
            <a:endParaRPr lang="en-US" dirty="0"/>
          </a:p>
          <a:p>
            <a:r>
              <a:rPr lang="en-US" dirty="0"/>
              <a:t>Students will be given the opportunity to additional bonus points for completing the Student Perception Survey (SPS). The evaluation remains anonymous by separating their responses from their names in the final report. Name and email is only collected so students can submit a screenshot of PDF copy of their confirmation response for credit.</a:t>
            </a:r>
          </a:p>
          <a:p>
            <a:endParaRPr lang="en-US" b="1" i="1" dirty="0"/>
          </a:p>
        </p:txBody>
      </p:sp>
      <p:pic>
        <p:nvPicPr>
          <p:cNvPr id="9" name="Picture 8" descr="SOWK 4315 Student Perception Survey">
            <a:extLst>
              <a:ext uri="{FF2B5EF4-FFF2-40B4-BE49-F238E27FC236}">
                <a16:creationId xmlns:a16="http://schemas.microsoft.com/office/drawing/2014/main" id="{371572B2-ACCB-954E-9DA3-462B05B8FA59}"/>
              </a:ext>
            </a:extLst>
          </p:cNvPr>
          <p:cNvPicPr>
            <a:picLocks noChangeAspect="1"/>
          </p:cNvPicPr>
          <p:nvPr/>
        </p:nvPicPr>
        <p:blipFill>
          <a:blip r:embed="rId2"/>
          <a:stretch>
            <a:fillRect/>
          </a:stretch>
        </p:blipFill>
        <p:spPr>
          <a:xfrm>
            <a:off x="1031240" y="1435100"/>
            <a:ext cx="6654800" cy="5422900"/>
          </a:xfrm>
          <a:prstGeom prst="rect">
            <a:avLst/>
          </a:prstGeom>
        </p:spPr>
      </p:pic>
      <p:pic>
        <p:nvPicPr>
          <p:cNvPr id="10" name="Picture 9">
            <a:extLst>
              <a:ext uri="{FF2B5EF4-FFF2-40B4-BE49-F238E27FC236}">
                <a16:creationId xmlns:a16="http://schemas.microsoft.com/office/drawing/2014/main" id="{4FF96A07-F9D8-A04A-B2C5-04913AFDE4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50" y="239182"/>
            <a:ext cx="6738366" cy="1202691"/>
          </a:xfrm>
          <a:prstGeom prst="rect">
            <a:avLst/>
          </a:prstGeom>
        </p:spPr>
      </p:pic>
      <p:sp>
        <p:nvSpPr>
          <p:cNvPr id="2" name="Title 1" descr="SOWK 4315 Student Perception Survey">
            <a:extLst>
              <a:ext uri="{FF2B5EF4-FFF2-40B4-BE49-F238E27FC236}">
                <a16:creationId xmlns:a16="http://schemas.microsoft.com/office/drawing/2014/main" id="{6A37569F-128E-2D40-9707-B66C5728F33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 Student Perception Survey</a:t>
            </a:r>
          </a:p>
        </p:txBody>
      </p:sp>
    </p:spTree>
    <p:extLst>
      <p:ext uri="{BB962C8B-B14F-4D97-AF65-F5344CB8AC3E}">
        <p14:creationId xmlns:p14="http://schemas.microsoft.com/office/powerpoint/2010/main" val="2260276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483</Words>
  <Application>Microsoft Macintosh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Home</vt:lpstr>
      <vt:lpstr>Student Start Here Module</vt:lpstr>
      <vt:lpstr>Student Start Here – First Page</vt:lpstr>
      <vt:lpstr>Social Justice Commitment Statement</vt:lpstr>
      <vt:lpstr>Instructor Start Here</vt:lpstr>
      <vt:lpstr>Ongoing Assignment – Current Events group activity</vt:lpstr>
      <vt:lpstr>Current Event Presentation &amp; Discussion instructions with space for embedded Flipgrid</vt:lpstr>
      <vt:lpstr>Typical Lesson Page layout</vt:lpstr>
      <vt:lpstr> Student Perception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13</cp:revision>
  <dcterms:created xsi:type="dcterms:W3CDTF">2022-03-23T14:12:00Z</dcterms:created>
  <dcterms:modified xsi:type="dcterms:W3CDTF">2022-03-23T23:56:51Z</dcterms:modified>
</cp:coreProperties>
</file>