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4" r:id="rId2"/>
    <p:sldId id="276" r:id="rId3"/>
    <p:sldId id="279" r:id="rId4"/>
    <p:sldId id="280" r:id="rId5"/>
    <p:sldId id="285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3FDAFD-1568-5AE0-9FB9-732F83D54F8A}" name="Read, Michelle F" initials="" userId="S::michelle.read@austin.utexas.edu::d2a7aa0a-59c5-48ab-b13b-19e9c6365c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4455"/>
    <a:srgbClr val="353F46"/>
    <a:srgbClr val="00A9B7"/>
    <a:srgbClr val="BF5715"/>
    <a:srgbClr val="272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08FD7-D06C-4F49-A5B4-0B4C31D8C465}" v="51" dt="2024-05-29T13:30:33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D1726-080D-45C7-AC02-0F6921C80B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133EB-D9D2-495C-8BBC-E0346473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33EB-D9D2-495C-8BBC-E034647381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692C-0779-9135-2B40-F2B1114C3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F5B72-AC80-0BB3-88BD-5E48D8217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7293-679F-24D3-BB95-22084C8A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323FA-2B98-8A00-18D5-14F4083E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90D54-4465-D651-DAC2-BA7470E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3509-B0FC-2E02-8781-A91E8043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EFDBF-78C2-9E9E-ABC2-E2E022DC0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7C1DA-8255-98E5-C8EF-340BC193E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82EF2-1AFB-F322-128D-BCDE0E07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DF3D-C7F1-3336-E032-BDB4F63B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FC9FC-D803-A689-AD7C-E92CF46A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D9DA-069B-7C7B-D67C-8105B07B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50DC8-637F-6D85-E2E9-7FAC1DD8E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24B63-A133-A57B-F45C-B868029A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C76E-029C-ADD5-27C5-F5F0C22B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CF40-674B-F354-39FF-8D9F812A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2CDC5-4188-2586-11D7-C51447340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EB3B5-322C-7A28-3F6C-5A55B0084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20737-73A6-874B-4917-54B4AE6E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A554E-30E4-771F-929A-038C2CD7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03C10-6DF3-238B-3BF3-E60BE9A1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3E34-E0E0-4B3D-36C1-AAB012DF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A684A-0DBA-22D9-3F4D-8C8FAE79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0F04-3D9B-1BF6-7C92-FBED4D3D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1E47A-A56B-75AE-7AF0-35B3EA79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3EB95-2532-A1F7-6B99-EA38CF89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B906-81CE-E33B-F633-7029BD3F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4B65F-A0BE-4642-9EE8-7204EBDD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C45CF-3707-2F8D-F0BA-28D48674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3D2C0-8D92-1964-46EB-7B454FEB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A028-21F1-A259-9636-257EE447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002D-5C83-8A02-BA47-FA4EFCBD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B783-FC0A-BAA6-DD6E-EFFAAF304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CBBC5-4ED3-3868-1372-EC264A8E9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1276-9F66-AEC9-0380-A1D3B2DB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95473-1B3A-AF03-B49F-562CBC7D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4E701-B27D-3157-0563-81AE4221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A0B97-72E4-C93D-3A2E-1054A85C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9B54-9C4F-B98A-ECE9-83517E95E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A9091-6378-1BB9-28CE-C7DCB08CF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01DD3-F11C-4E58-6CDA-C55DBE96D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5A40A-B000-050C-60C8-68CCA644C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D139C4-3E05-F35F-1AF0-2103BE7A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76113-12C4-902D-6768-5237D0F5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82E90-EAC6-C687-1D9B-B3074863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9AD7-AF9C-0F00-557E-F69A55C3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7316-C650-887F-25D2-29969EF4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E0895-6EDA-4FF1-6EDE-9EBE937F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43AE7-0EBC-9CE6-7BA3-EBD8BDEA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6F035-9693-D96B-1F53-0479261F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C2C97-2706-E8A4-8D62-D6BCE5EB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0A200-59C3-0B9D-05CE-177B67A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6F035-9693-D96B-1F53-0479261F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C2C97-2706-E8A4-8D62-D6BCE5EB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0A200-59C3-0B9D-05CE-177B67A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135F-22B7-6EBB-A033-BDE0EF83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05E9C-C4B7-00F7-82FB-406D153F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06D70-B012-2D77-7542-35D784966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DE3E6-3F53-E112-E445-FA5878EB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7489A-CE4B-DF99-E8A8-BC1BD208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3EE4F-900C-CEC7-1FB1-44E79064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3BE04-AE17-8171-AC16-F8C33016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8CAC2-E34E-D962-A358-F0DDED807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A308-88B5-F011-1F1B-0F11CDBD4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7DC02D-B4B9-3445-879F-292E1317E1A5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1D286-9FC6-03BA-DE0F-4785B16D3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41889-41A5-88DA-6768-6FA8E0723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CBD47-9400-8B4B-90D5-744018B8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1.wdp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toriumComputerLogonScreen" descr="A screenshot of a building&#10;&#10;Description automatically generated">
            <a:extLst>
              <a:ext uri="{FF2B5EF4-FFF2-40B4-BE49-F238E27FC236}">
                <a16:creationId xmlns:a16="http://schemas.microsoft.com/office/drawing/2014/main" id="{C8E8A0D6-BFF1-0B09-9687-45835DD39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822" y="0"/>
            <a:ext cx="1230682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7FF20D-A84E-CD85-5320-3F5282C9A4EC}"/>
              </a:ext>
            </a:extLst>
          </p:cNvPr>
          <p:cNvSpPr/>
          <p:nvPr/>
        </p:nvSpPr>
        <p:spPr>
          <a:xfrm>
            <a:off x="9551773" y="3429000"/>
            <a:ext cx="2640227" cy="1143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Tap the arrow to open the Crestron “Start Room” sidebar.</a:t>
            </a:r>
          </a:p>
        </p:txBody>
      </p:sp>
      <p:pic>
        <p:nvPicPr>
          <p:cNvPr id="10" name="Arrow button" descr="Play outline">
            <a:extLst>
              <a:ext uri="{FF2B5EF4-FFF2-40B4-BE49-F238E27FC236}">
                <a16:creationId xmlns:a16="http://schemas.microsoft.com/office/drawing/2014/main" id="{2884FC69-F650-302B-6362-FBA73C4A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1026346" y="2286000"/>
            <a:ext cx="914400" cy="1143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659525-E45E-C42E-53C2-69DF6D4C089A}"/>
              </a:ext>
            </a:extLst>
          </p:cNvPr>
          <p:cNvGrpSpPr/>
          <p:nvPr/>
        </p:nvGrpSpPr>
        <p:grpSpPr>
          <a:xfrm>
            <a:off x="8116600" y="0"/>
            <a:ext cx="4075400" cy="6858000"/>
            <a:chOff x="8116600" y="0"/>
            <a:chExt cx="4075400" cy="6858000"/>
          </a:xfrm>
        </p:grpSpPr>
        <p:pic>
          <p:nvPicPr>
            <p:cNvPr id="12" name="Dell Med Auditorium Crestrong Start" descr="A screen shot of a phone&#10;&#10;Description automatically generated">
              <a:extLst>
                <a:ext uri="{FF2B5EF4-FFF2-40B4-BE49-F238E27FC236}">
                  <a16:creationId xmlns:a16="http://schemas.microsoft.com/office/drawing/2014/main" id="{33FD4A4E-68B9-F146-5F5F-38F745810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6600" y="0"/>
              <a:ext cx="4075400" cy="6858000"/>
            </a:xfrm>
            <a:prstGeom prst="rect">
              <a:avLst/>
            </a:prstGeom>
          </p:spPr>
        </p:pic>
        <p:sp>
          <p:nvSpPr>
            <p:cNvPr id="13" name="Start Room Button">
              <a:hlinkClick r:id="rId6" action="ppaction://hlinksldjump"/>
              <a:extLst>
                <a:ext uri="{FF2B5EF4-FFF2-40B4-BE49-F238E27FC236}">
                  <a16:creationId xmlns:a16="http://schemas.microsoft.com/office/drawing/2014/main" id="{E3939827-8AB1-349E-79D7-56456372EE94}"/>
                </a:ext>
              </a:extLst>
            </p:cNvPr>
            <p:cNvSpPr/>
            <p:nvPr/>
          </p:nvSpPr>
          <p:spPr>
            <a:xfrm>
              <a:off x="9281941" y="2447596"/>
              <a:ext cx="1744717" cy="179726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3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restron main panel screenshot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CBF47B6-56C1-1133-24AE-03E019644A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" y="-41427"/>
            <a:ext cx="12240964" cy="6874203"/>
          </a:xfrm>
          <a:prstGeom prst="rect">
            <a:avLst/>
          </a:prstGeom>
        </p:spPr>
      </p:pic>
      <p:sp>
        <p:nvSpPr>
          <p:cNvPr id="2" name="Mic Control button">
            <a:hlinkClick r:id="rId3" action="ppaction://hlinksldjump"/>
            <a:extLst>
              <a:ext uri="{FF2B5EF4-FFF2-40B4-BE49-F238E27FC236}">
                <a16:creationId xmlns:a16="http://schemas.microsoft.com/office/drawing/2014/main" id="{6DEBC54A-92CE-4897-A38A-C2CDCF1788CC}"/>
              </a:ext>
            </a:extLst>
          </p:cNvPr>
          <p:cNvSpPr/>
          <p:nvPr/>
        </p:nvSpPr>
        <p:spPr>
          <a:xfrm>
            <a:off x="110300" y="1135343"/>
            <a:ext cx="1109908" cy="122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m Ctrl button">
            <a:hlinkClick r:id="rId4" action="ppaction://hlinksldjump"/>
            <a:extLst>
              <a:ext uri="{FF2B5EF4-FFF2-40B4-BE49-F238E27FC236}">
                <a16:creationId xmlns:a16="http://schemas.microsoft.com/office/drawing/2014/main" id="{13C0D565-2970-B35D-660C-48646D8F9484}"/>
              </a:ext>
            </a:extLst>
          </p:cNvPr>
          <p:cNvSpPr/>
          <p:nvPr/>
        </p:nvSpPr>
        <p:spPr>
          <a:xfrm>
            <a:off x="170768" y="2528875"/>
            <a:ext cx="1109907" cy="1229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nual route button">
            <a:hlinkClick r:id="rId5" action="ppaction://hlinksldjump"/>
            <a:extLst>
              <a:ext uri="{FF2B5EF4-FFF2-40B4-BE49-F238E27FC236}">
                <a16:creationId xmlns:a16="http://schemas.microsoft.com/office/drawing/2014/main" id="{424F1E03-78A1-813C-2098-5558EC2E12F7}"/>
              </a:ext>
            </a:extLst>
          </p:cNvPr>
          <p:cNvSpPr/>
          <p:nvPr/>
        </p:nvSpPr>
        <p:spPr>
          <a:xfrm>
            <a:off x="121559" y="3945467"/>
            <a:ext cx="1087390" cy="1313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s &amp; Shade button">
            <a:hlinkClick r:id="rId6" action="ppaction://hlinksldjump"/>
            <a:extLst>
              <a:ext uri="{FF2B5EF4-FFF2-40B4-BE49-F238E27FC236}">
                <a16:creationId xmlns:a16="http://schemas.microsoft.com/office/drawing/2014/main" id="{1BA9EA33-2E23-1B91-84FC-0CBF14650D21}"/>
              </a:ext>
            </a:extLst>
          </p:cNvPr>
          <p:cNvSpPr/>
          <p:nvPr/>
        </p:nvSpPr>
        <p:spPr>
          <a:xfrm>
            <a:off x="132819" y="5338999"/>
            <a:ext cx="1087389" cy="131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urn Room off button">
            <a:hlinkClick r:id="rId7" action="ppaction://hlinksldjump"/>
            <a:extLst>
              <a:ext uri="{FF2B5EF4-FFF2-40B4-BE49-F238E27FC236}">
                <a16:creationId xmlns:a16="http://schemas.microsoft.com/office/drawing/2014/main" id="{6ABCA541-904C-D0AE-6204-7599EDFB1045}"/>
              </a:ext>
            </a:extLst>
          </p:cNvPr>
          <p:cNvSpPr/>
          <p:nvPr/>
        </p:nvSpPr>
        <p:spPr>
          <a:xfrm>
            <a:off x="9873480" y="-49411"/>
            <a:ext cx="2368378" cy="80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nput message content">
            <a:extLst>
              <a:ext uri="{FF2B5EF4-FFF2-40B4-BE49-F238E27FC236}">
                <a16:creationId xmlns:a16="http://schemas.microsoft.com/office/drawing/2014/main" id="{7BFBA230-416C-3C77-AC30-B1642199F5D2}"/>
              </a:ext>
            </a:extLst>
          </p:cNvPr>
          <p:cNvSpPr/>
          <p:nvPr/>
        </p:nvSpPr>
        <p:spPr>
          <a:xfrm>
            <a:off x="2743200" y="2135591"/>
            <a:ext cx="6264876" cy="20162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Clicking on any of these inputs changes the content of this window to match what is being sent by the input selected.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US">
                <a:solidFill>
                  <a:srgbClr val="FF0000"/>
                </a:solidFill>
              </a:rPr>
              <a:t>A blue rectangle will always indicate which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input is being displayed.</a:t>
            </a:r>
          </a:p>
        </p:txBody>
      </p:sp>
      <p:sp>
        <p:nvSpPr>
          <p:cNvPr id="11" name="X">
            <a:extLst>
              <a:ext uri="{FF2B5EF4-FFF2-40B4-BE49-F238E27FC236}">
                <a16:creationId xmlns:a16="http://schemas.microsoft.com/office/drawing/2014/main" id="{05B4002B-BA91-3732-3009-B4E2EA1B9B3A}"/>
              </a:ext>
            </a:extLst>
          </p:cNvPr>
          <p:cNvSpPr txBox="1"/>
          <p:nvPr/>
        </p:nvSpPr>
        <p:spPr>
          <a:xfrm>
            <a:off x="8409647" y="2128948"/>
            <a:ext cx="57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/>
              <a:t>X</a:t>
            </a:r>
          </a:p>
        </p:txBody>
      </p:sp>
      <p:sp>
        <p:nvSpPr>
          <p:cNvPr id="10" name="Input button">
            <a:extLst>
              <a:ext uri="{FF2B5EF4-FFF2-40B4-BE49-F238E27FC236}">
                <a16:creationId xmlns:a16="http://schemas.microsoft.com/office/drawing/2014/main" id="{A0E53B06-A1F2-3F19-554C-4AEB22A89AD5}"/>
              </a:ext>
            </a:extLst>
          </p:cNvPr>
          <p:cNvSpPr/>
          <p:nvPr/>
        </p:nvSpPr>
        <p:spPr>
          <a:xfrm>
            <a:off x="1775769" y="4614992"/>
            <a:ext cx="8640462" cy="2209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een room enabled">
            <a:extLst>
              <a:ext uri="{FF2B5EF4-FFF2-40B4-BE49-F238E27FC236}">
                <a16:creationId xmlns:a16="http://schemas.microsoft.com/office/drawing/2014/main" id="{174038C4-3FE1-D71B-BD18-3414A4954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0775" y="2302990"/>
            <a:ext cx="514422" cy="390580"/>
          </a:xfrm>
          <a:prstGeom prst="rect">
            <a:avLst/>
          </a:prstGeom>
        </p:spPr>
      </p:pic>
      <p:pic>
        <p:nvPicPr>
          <p:cNvPr id="16" name="Student Mics muted">
            <a:extLst>
              <a:ext uri="{FF2B5EF4-FFF2-40B4-BE49-F238E27FC236}">
                <a16:creationId xmlns:a16="http://schemas.microsoft.com/office/drawing/2014/main" id="{6FEE5B44-1142-FF2D-D5DC-C838CEB19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5462" y="3550290"/>
            <a:ext cx="605047" cy="416590"/>
          </a:xfrm>
          <a:prstGeom prst="rect">
            <a:avLst/>
          </a:prstGeom>
        </p:spPr>
      </p:pic>
      <p:sp>
        <p:nvSpPr>
          <p:cNvPr id="17" name="Enable/Disable Student Mics button">
            <a:extLst>
              <a:ext uri="{FF2B5EF4-FFF2-40B4-BE49-F238E27FC236}">
                <a16:creationId xmlns:a16="http://schemas.microsoft.com/office/drawing/2014/main" id="{2F2ECB25-544B-2DD5-8627-424614A94C04}"/>
              </a:ext>
            </a:extLst>
          </p:cNvPr>
          <p:cNvSpPr/>
          <p:nvPr/>
        </p:nvSpPr>
        <p:spPr>
          <a:xfrm>
            <a:off x="10062554" y="3550290"/>
            <a:ext cx="550861" cy="4237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nable/Disable Green Room button">
            <a:extLst>
              <a:ext uri="{FF2B5EF4-FFF2-40B4-BE49-F238E27FC236}">
                <a16:creationId xmlns:a16="http://schemas.microsoft.com/office/drawing/2014/main" id="{F3004B09-469A-85CE-F4EE-A30EFDB425C1}"/>
              </a:ext>
            </a:extLst>
          </p:cNvPr>
          <p:cNvSpPr/>
          <p:nvPr/>
        </p:nvSpPr>
        <p:spPr>
          <a:xfrm>
            <a:off x="10069411" y="2302990"/>
            <a:ext cx="550861" cy="4237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Muted">
            <a:extLst>
              <a:ext uri="{FF2B5EF4-FFF2-40B4-BE49-F238E27FC236}">
                <a16:creationId xmlns:a16="http://schemas.microsoft.com/office/drawing/2014/main" id="{1F4C26DB-A5DD-A110-069F-B413F1355A47}"/>
              </a:ext>
            </a:extLst>
          </p:cNvPr>
          <p:cNvGrpSpPr/>
          <p:nvPr/>
        </p:nvGrpSpPr>
        <p:grpSpPr>
          <a:xfrm>
            <a:off x="10682262" y="5532371"/>
            <a:ext cx="1508844" cy="1488241"/>
            <a:chOff x="10705059" y="5480477"/>
            <a:chExt cx="1508844" cy="14882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2896C3-261F-E4DE-62C6-22C928ED2BFA}"/>
                </a:ext>
              </a:extLst>
            </p:cNvPr>
            <p:cNvSpPr>
              <a:spLocks/>
            </p:cNvSpPr>
            <p:nvPr/>
          </p:nvSpPr>
          <p:spPr>
            <a:xfrm flipV="1">
              <a:off x="10974588" y="6531808"/>
              <a:ext cx="325333" cy="241966"/>
            </a:xfrm>
            <a:prstGeom prst="rect">
              <a:avLst/>
            </a:prstGeom>
            <a:solidFill>
              <a:srgbClr val="353F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9322258-C7AB-169A-66EB-54F5D58F563D}"/>
                </a:ext>
              </a:extLst>
            </p:cNvPr>
            <p:cNvGrpSpPr/>
            <p:nvPr/>
          </p:nvGrpSpPr>
          <p:grpSpPr>
            <a:xfrm>
              <a:off x="10705059" y="5480477"/>
              <a:ext cx="1508844" cy="1488241"/>
              <a:chOff x="3823862" y="-686161"/>
              <a:chExt cx="1168400" cy="1041400"/>
            </a:xfrm>
          </p:grpSpPr>
          <p:pic>
            <p:nvPicPr>
              <p:cNvPr id="15" name="Picture 14" descr="A white and black logo&#10;&#10;Description automatically generated">
                <a:extLst>
                  <a:ext uri="{FF2B5EF4-FFF2-40B4-BE49-F238E27FC236}">
                    <a16:creationId xmlns:a16="http://schemas.microsoft.com/office/drawing/2014/main" id="{4DD1C24B-75B1-2132-C391-74EF20A26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23862" y="-686161"/>
                <a:ext cx="1168400" cy="10414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0F2C84-01F7-8906-5520-9EBA739F37F7}"/>
                  </a:ext>
                </a:extLst>
              </p:cNvPr>
              <p:cNvSpPr txBox="1"/>
              <p:nvPr/>
            </p:nvSpPr>
            <p:spPr>
              <a:xfrm>
                <a:off x="4258829" y="-304855"/>
                <a:ext cx="509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X</a:t>
                </a:r>
              </a:p>
            </p:txBody>
          </p:sp>
        </p:grpSp>
      </p:grpSp>
      <p:sp>
        <p:nvSpPr>
          <p:cNvPr id="21" name="Mute button">
            <a:extLst>
              <a:ext uri="{FF2B5EF4-FFF2-40B4-BE49-F238E27FC236}">
                <a16:creationId xmlns:a16="http://schemas.microsoft.com/office/drawing/2014/main" id="{E1BB6629-4E31-CF1A-EA55-134459E00B41}"/>
              </a:ext>
            </a:extLst>
          </p:cNvPr>
          <p:cNvSpPr/>
          <p:nvPr/>
        </p:nvSpPr>
        <p:spPr>
          <a:xfrm>
            <a:off x="11020323" y="5840730"/>
            <a:ext cx="1038857" cy="9676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r Control">
            <a:extLst>
              <a:ext uri="{FF2B5EF4-FFF2-40B4-BE49-F238E27FC236}">
                <a16:creationId xmlns:a16="http://schemas.microsoft.com/office/drawing/2014/main" id="{52386C8A-3CA3-C937-BFB1-686FF38AA37C}"/>
              </a:ext>
            </a:extLst>
          </p:cNvPr>
          <p:cNvSpPr txBox="1"/>
          <p:nvPr/>
        </p:nvSpPr>
        <p:spPr>
          <a:xfrm>
            <a:off x="11684000" y="2135590"/>
            <a:ext cx="403828" cy="3503210"/>
          </a:xfrm>
          <a:prstGeom prst="rect">
            <a:avLst/>
          </a:prstGeom>
          <a:solidFill>
            <a:schemeClr val="accent2"/>
          </a:solidFill>
        </p:spPr>
        <p:txBody>
          <a:bodyPr vert="wordArtVert" wrap="square" rtlCol="0" anchor="ctr" anchorCtr="1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SLIDER CONTROL</a:t>
            </a:r>
          </a:p>
        </p:txBody>
      </p:sp>
    </p:spTree>
    <p:extLst>
      <p:ext uri="{BB962C8B-B14F-4D97-AF65-F5344CB8AC3E}">
        <p14:creationId xmlns:p14="http://schemas.microsoft.com/office/powerpoint/2010/main" val="9617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 descr="A screenshot of a music mixer&#10;&#10;Description automatically generated">
            <a:extLst>
              <a:ext uri="{FF2B5EF4-FFF2-40B4-BE49-F238E27FC236}">
                <a16:creationId xmlns:a16="http://schemas.microsoft.com/office/drawing/2014/main" id="{956DC1A0-AF7F-8F33-D983-02E32BDB95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4646"/>
            <a:ext cx="12359333" cy="6932645"/>
          </a:xfrm>
          <a:prstGeom prst="rect">
            <a:avLst/>
          </a:prstGeom>
        </p:spPr>
      </p:pic>
      <p:sp>
        <p:nvSpPr>
          <p:cNvPr id="3" name="Close">
            <a:hlinkClick r:id="rId3" action="ppaction://hlinksldjump"/>
            <a:extLst>
              <a:ext uri="{FF2B5EF4-FFF2-40B4-BE49-F238E27FC236}">
                <a16:creationId xmlns:a16="http://schemas.microsoft.com/office/drawing/2014/main" id="{3C4C03C1-7ADB-5A03-FC67-4C9EC20513A3}"/>
              </a:ext>
            </a:extLst>
          </p:cNvPr>
          <p:cNvSpPr/>
          <p:nvPr/>
        </p:nvSpPr>
        <p:spPr>
          <a:xfrm>
            <a:off x="11177202" y="-74646"/>
            <a:ext cx="1182130" cy="1112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r Control">
            <a:extLst>
              <a:ext uri="{FF2B5EF4-FFF2-40B4-BE49-F238E27FC236}">
                <a16:creationId xmlns:a16="http://schemas.microsoft.com/office/drawing/2014/main" id="{DCE88911-DC82-ED72-70DE-CEF88EB3BA34}"/>
              </a:ext>
            </a:extLst>
          </p:cNvPr>
          <p:cNvSpPr txBox="1"/>
          <p:nvPr/>
        </p:nvSpPr>
        <p:spPr>
          <a:xfrm>
            <a:off x="2027936" y="2489158"/>
            <a:ext cx="403828" cy="3503210"/>
          </a:xfrm>
          <a:prstGeom prst="rect">
            <a:avLst/>
          </a:prstGeom>
          <a:solidFill>
            <a:schemeClr val="accent2"/>
          </a:solidFill>
        </p:spPr>
        <p:txBody>
          <a:bodyPr vert="wordArtVert" wrap="square" rtlCol="0" anchor="ctr" anchorCtr="1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SLIDER CONTROLS</a:t>
            </a:r>
          </a:p>
        </p:txBody>
      </p:sp>
      <p:sp>
        <p:nvSpPr>
          <p:cNvPr id="5" name="Note">
            <a:extLst>
              <a:ext uri="{FF2B5EF4-FFF2-40B4-BE49-F238E27FC236}">
                <a16:creationId xmlns:a16="http://schemas.microsoft.com/office/drawing/2014/main" id="{172AD6EF-5307-1D49-EE92-32FE2C3C16F7}"/>
              </a:ext>
            </a:extLst>
          </p:cNvPr>
          <p:cNvSpPr txBox="1"/>
          <p:nvPr/>
        </p:nvSpPr>
        <p:spPr>
          <a:xfrm>
            <a:off x="10314432" y="2852928"/>
            <a:ext cx="187756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*Note: </a:t>
            </a:r>
            <a:endParaRPr lang="en-US" i="1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The Overall Volume Control on the Crestron main panel override these settings when muted.</a:t>
            </a:r>
          </a:p>
        </p:txBody>
      </p:sp>
      <p:grpSp>
        <p:nvGrpSpPr>
          <p:cNvPr id="10" name="Muted state - Handheld 1">
            <a:extLst>
              <a:ext uri="{FF2B5EF4-FFF2-40B4-BE49-F238E27FC236}">
                <a16:creationId xmlns:a16="http://schemas.microsoft.com/office/drawing/2014/main" id="{40FACFAB-D3EB-B993-B024-0C93DC8BB46A}"/>
              </a:ext>
            </a:extLst>
          </p:cNvPr>
          <p:cNvGrpSpPr/>
          <p:nvPr/>
        </p:nvGrpSpPr>
        <p:grpSpPr>
          <a:xfrm>
            <a:off x="2750254" y="5826040"/>
            <a:ext cx="605724" cy="745317"/>
            <a:chOff x="2757195" y="5822301"/>
            <a:chExt cx="605724" cy="745317"/>
          </a:xfrm>
        </p:grpSpPr>
        <p:pic>
          <p:nvPicPr>
            <p:cNvPr id="7" name="Red mic" descr="A white microphone with x on it&#10;&#10;Description automatically generated">
              <a:extLst>
                <a:ext uri="{FF2B5EF4-FFF2-40B4-BE49-F238E27FC236}">
                  <a16:creationId xmlns:a16="http://schemas.microsoft.com/office/drawing/2014/main" id="{67A3E290-96C6-817B-3C47-ED881EF75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7196" y="5822301"/>
              <a:ext cx="605723" cy="716772"/>
            </a:xfrm>
            <a:prstGeom prst="rect">
              <a:avLst/>
            </a:prstGeom>
          </p:spPr>
        </p:pic>
        <p:pic>
          <p:nvPicPr>
            <p:cNvPr id="9" name="Unmute">
              <a:extLst>
                <a:ext uri="{FF2B5EF4-FFF2-40B4-BE49-F238E27FC236}">
                  <a16:creationId xmlns:a16="http://schemas.microsoft.com/office/drawing/2014/main" id="{E826CFF0-1BD5-032E-BDD3-F388D140D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8062"/>
            <a:stretch/>
          </p:blipFill>
          <p:spPr>
            <a:xfrm>
              <a:off x="2757195" y="6328449"/>
              <a:ext cx="605723" cy="239169"/>
            </a:xfrm>
            <a:prstGeom prst="rect">
              <a:avLst/>
            </a:prstGeom>
          </p:spPr>
        </p:pic>
      </p:grpSp>
      <p:sp>
        <p:nvSpPr>
          <p:cNvPr id="11" name="button - Handheld 1">
            <a:extLst>
              <a:ext uri="{FF2B5EF4-FFF2-40B4-BE49-F238E27FC236}">
                <a16:creationId xmlns:a16="http://schemas.microsoft.com/office/drawing/2014/main" id="{7F01F7B3-6FB7-1FBB-4AC9-479B1CA6D633}"/>
              </a:ext>
            </a:extLst>
          </p:cNvPr>
          <p:cNvSpPr/>
          <p:nvPr/>
        </p:nvSpPr>
        <p:spPr>
          <a:xfrm>
            <a:off x="2510600" y="5519127"/>
            <a:ext cx="1102936" cy="13244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Muted state - Handheld 2">
            <a:extLst>
              <a:ext uri="{FF2B5EF4-FFF2-40B4-BE49-F238E27FC236}">
                <a16:creationId xmlns:a16="http://schemas.microsoft.com/office/drawing/2014/main" id="{518D2AC4-972F-362F-BC65-35B26D9EC006}"/>
              </a:ext>
            </a:extLst>
          </p:cNvPr>
          <p:cNvGrpSpPr/>
          <p:nvPr/>
        </p:nvGrpSpPr>
        <p:grpSpPr>
          <a:xfrm>
            <a:off x="4009091" y="5829251"/>
            <a:ext cx="605724" cy="745317"/>
            <a:chOff x="2757195" y="5822301"/>
            <a:chExt cx="605724" cy="745317"/>
          </a:xfrm>
        </p:grpSpPr>
        <p:pic>
          <p:nvPicPr>
            <p:cNvPr id="8" name="Red mic" descr="A white microphone with x on it&#10;&#10;Description automatically generated">
              <a:extLst>
                <a:ext uri="{FF2B5EF4-FFF2-40B4-BE49-F238E27FC236}">
                  <a16:creationId xmlns:a16="http://schemas.microsoft.com/office/drawing/2014/main" id="{552CB05D-9067-0418-A8AF-5C47AE554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7196" y="5822301"/>
              <a:ext cx="605723" cy="716772"/>
            </a:xfrm>
            <a:prstGeom prst="rect">
              <a:avLst/>
            </a:prstGeom>
          </p:spPr>
        </p:pic>
        <p:pic>
          <p:nvPicPr>
            <p:cNvPr id="12" name="Unmute">
              <a:extLst>
                <a:ext uri="{FF2B5EF4-FFF2-40B4-BE49-F238E27FC236}">
                  <a16:creationId xmlns:a16="http://schemas.microsoft.com/office/drawing/2014/main" id="{5396FC24-88A5-353D-4EA5-CF580483B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8062"/>
            <a:stretch/>
          </p:blipFill>
          <p:spPr>
            <a:xfrm>
              <a:off x="2757195" y="6328449"/>
              <a:ext cx="605723" cy="239169"/>
            </a:xfrm>
            <a:prstGeom prst="rect">
              <a:avLst/>
            </a:prstGeom>
          </p:spPr>
        </p:pic>
      </p:grpSp>
      <p:grpSp>
        <p:nvGrpSpPr>
          <p:cNvPr id="13" name="Muted state - Bodypack 1">
            <a:extLst>
              <a:ext uri="{FF2B5EF4-FFF2-40B4-BE49-F238E27FC236}">
                <a16:creationId xmlns:a16="http://schemas.microsoft.com/office/drawing/2014/main" id="{54554787-414B-4695-CB7B-5DB414470727}"/>
              </a:ext>
            </a:extLst>
          </p:cNvPr>
          <p:cNvGrpSpPr/>
          <p:nvPr/>
        </p:nvGrpSpPr>
        <p:grpSpPr>
          <a:xfrm>
            <a:off x="5228126" y="5826040"/>
            <a:ext cx="605724" cy="745317"/>
            <a:chOff x="2757195" y="5822301"/>
            <a:chExt cx="605724" cy="745317"/>
          </a:xfrm>
        </p:grpSpPr>
        <p:pic>
          <p:nvPicPr>
            <p:cNvPr id="14" name="Red mic" descr="A white microphone with x on it&#10;&#10;Description automatically generated">
              <a:extLst>
                <a:ext uri="{FF2B5EF4-FFF2-40B4-BE49-F238E27FC236}">
                  <a16:creationId xmlns:a16="http://schemas.microsoft.com/office/drawing/2014/main" id="{307EC086-50AB-9BED-F6F8-BB7B1B10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7196" y="5822301"/>
              <a:ext cx="605723" cy="716772"/>
            </a:xfrm>
            <a:prstGeom prst="rect">
              <a:avLst/>
            </a:prstGeom>
          </p:spPr>
        </p:pic>
        <p:pic>
          <p:nvPicPr>
            <p:cNvPr id="15" name="Unmute">
              <a:extLst>
                <a:ext uri="{FF2B5EF4-FFF2-40B4-BE49-F238E27FC236}">
                  <a16:creationId xmlns:a16="http://schemas.microsoft.com/office/drawing/2014/main" id="{77752BD5-266A-A633-48D2-EAC4A40DC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8062"/>
            <a:stretch/>
          </p:blipFill>
          <p:spPr>
            <a:xfrm>
              <a:off x="2757195" y="6328449"/>
              <a:ext cx="605723" cy="239169"/>
            </a:xfrm>
            <a:prstGeom prst="rect">
              <a:avLst/>
            </a:prstGeom>
          </p:spPr>
        </p:pic>
      </p:grpSp>
      <p:grpSp>
        <p:nvGrpSpPr>
          <p:cNvPr id="16" name="Muted state - Bodypack 2">
            <a:extLst>
              <a:ext uri="{FF2B5EF4-FFF2-40B4-BE49-F238E27FC236}">
                <a16:creationId xmlns:a16="http://schemas.microsoft.com/office/drawing/2014/main" id="{470828E6-C5A2-E099-C3C6-C60984E0959C}"/>
              </a:ext>
            </a:extLst>
          </p:cNvPr>
          <p:cNvGrpSpPr/>
          <p:nvPr/>
        </p:nvGrpSpPr>
        <p:grpSpPr>
          <a:xfrm>
            <a:off x="6467060" y="5840313"/>
            <a:ext cx="605724" cy="745317"/>
            <a:chOff x="2757195" y="5822301"/>
            <a:chExt cx="605724" cy="745317"/>
          </a:xfrm>
        </p:grpSpPr>
        <p:pic>
          <p:nvPicPr>
            <p:cNvPr id="17" name="Red mic" descr="A white microphone with x on it&#10;&#10;Description automatically generated">
              <a:extLst>
                <a:ext uri="{FF2B5EF4-FFF2-40B4-BE49-F238E27FC236}">
                  <a16:creationId xmlns:a16="http://schemas.microsoft.com/office/drawing/2014/main" id="{D11C89C4-9F01-A661-2986-5E259D564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7196" y="5822301"/>
              <a:ext cx="605723" cy="716772"/>
            </a:xfrm>
            <a:prstGeom prst="rect">
              <a:avLst/>
            </a:prstGeom>
          </p:spPr>
        </p:pic>
        <p:pic>
          <p:nvPicPr>
            <p:cNvPr id="18" name="Unmute">
              <a:extLst>
                <a:ext uri="{FF2B5EF4-FFF2-40B4-BE49-F238E27FC236}">
                  <a16:creationId xmlns:a16="http://schemas.microsoft.com/office/drawing/2014/main" id="{02D332BD-1BB5-2996-6E54-C58504998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8062"/>
            <a:stretch/>
          </p:blipFill>
          <p:spPr>
            <a:xfrm>
              <a:off x="2757195" y="6328449"/>
              <a:ext cx="605723" cy="239169"/>
            </a:xfrm>
            <a:prstGeom prst="rect">
              <a:avLst/>
            </a:prstGeom>
          </p:spPr>
        </p:pic>
      </p:grpSp>
      <p:grpSp>
        <p:nvGrpSpPr>
          <p:cNvPr id="19" name="Muted state - Podium Mic">
            <a:extLst>
              <a:ext uri="{FF2B5EF4-FFF2-40B4-BE49-F238E27FC236}">
                <a16:creationId xmlns:a16="http://schemas.microsoft.com/office/drawing/2014/main" id="{05A4E1A5-F6DA-14F1-7879-CC48457A6892}"/>
              </a:ext>
            </a:extLst>
          </p:cNvPr>
          <p:cNvGrpSpPr/>
          <p:nvPr/>
        </p:nvGrpSpPr>
        <p:grpSpPr>
          <a:xfrm>
            <a:off x="7705996" y="5840313"/>
            <a:ext cx="605724" cy="745317"/>
            <a:chOff x="2757195" y="5822301"/>
            <a:chExt cx="605724" cy="745317"/>
          </a:xfrm>
        </p:grpSpPr>
        <p:pic>
          <p:nvPicPr>
            <p:cNvPr id="20" name="Red mic" descr="A white microphone with x on it&#10;&#10;Description automatically generated">
              <a:extLst>
                <a:ext uri="{FF2B5EF4-FFF2-40B4-BE49-F238E27FC236}">
                  <a16:creationId xmlns:a16="http://schemas.microsoft.com/office/drawing/2014/main" id="{BAC61667-03D5-FE23-0344-22D97D96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7196" y="5822301"/>
              <a:ext cx="605723" cy="716772"/>
            </a:xfrm>
            <a:prstGeom prst="rect">
              <a:avLst/>
            </a:prstGeom>
          </p:spPr>
        </p:pic>
        <p:pic>
          <p:nvPicPr>
            <p:cNvPr id="21" name="Unmute">
              <a:extLst>
                <a:ext uri="{FF2B5EF4-FFF2-40B4-BE49-F238E27FC236}">
                  <a16:creationId xmlns:a16="http://schemas.microsoft.com/office/drawing/2014/main" id="{E003EEAD-92FA-780A-6F9B-B5146E7E8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8062"/>
            <a:stretch/>
          </p:blipFill>
          <p:spPr>
            <a:xfrm>
              <a:off x="2757195" y="6328449"/>
              <a:ext cx="605723" cy="239169"/>
            </a:xfrm>
            <a:prstGeom prst="rect">
              <a:avLst/>
            </a:prstGeom>
          </p:spPr>
        </p:pic>
      </p:grpSp>
      <p:grpSp>
        <p:nvGrpSpPr>
          <p:cNvPr id="22" name="Muted state - All Student Mics">
            <a:extLst>
              <a:ext uri="{FF2B5EF4-FFF2-40B4-BE49-F238E27FC236}">
                <a16:creationId xmlns:a16="http://schemas.microsoft.com/office/drawing/2014/main" id="{BD7E204D-8C88-95CB-BD1B-E3234D837306}"/>
              </a:ext>
            </a:extLst>
          </p:cNvPr>
          <p:cNvGrpSpPr/>
          <p:nvPr/>
        </p:nvGrpSpPr>
        <p:grpSpPr>
          <a:xfrm>
            <a:off x="8919100" y="5840313"/>
            <a:ext cx="605724" cy="745317"/>
            <a:chOff x="2757195" y="5822301"/>
            <a:chExt cx="605724" cy="745317"/>
          </a:xfrm>
        </p:grpSpPr>
        <p:pic>
          <p:nvPicPr>
            <p:cNvPr id="23" name="Red mic" descr="A white microphone with x on it&#10;&#10;Description automatically generated">
              <a:extLst>
                <a:ext uri="{FF2B5EF4-FFF2-40B4-BE49-F238E27FC236}">
                  <a16:creationId xmlns:a16="http://schemas.microsoft.com/office/drawing/2014/main" id="{882240C0-F936-4207-4826-95BBEC381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57196" y="5822301"/>
              <a:ext cx="605723" cy="716772"/>
            </a:xfrm>
            <a:prstGeom prst="rect">
              <a:avLst/>
            </a:prstGeom>
          </p:spPr>
        </p:pic>
        <p:pic>
          <p:nvPicPr>
            <p:cNvPr id="24" name="Unmute">
              <a:extLst>
                <a:ext uri="{FF2B5EF4-FFF2-40B4-BE49-F238E27FC236}">
                  <a16:creationId xmlns:a16="http://schemas.microsoft.com/office/drawing/2014/main" id="{80F3530F-0104-E93D-808D-DC9EC14F4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8062"/>
            <a:stretch/>
          </p:blipFill>
          <p:spPr>
            <a:xfrm>
              <a:off x="2757195" y="6328449"/>
              <a:ext cx="605723" cy="239169"/>
            </a:xfrm>
            <a:prstGeom prst="rect">
              <a:avLst/>
            </a:prstGeom>
          </p:spPr>
        </p:pic>
      </p:grpSp>
      <p:sp>
        <p:nvSpPr>
          <p:cNvPr id="25" name="button - Handheld 2">
            <a:extLst>
              <a:ext uri="{FF2B5EF4-FFF2-40B4-BE49-F238E27FC236}">
                <a16:creationId xmlns:a16="http://schemas.microsoft.com/office/drawing/2014/main" id="{16C4F6F6-57F7-FD96-B5C1-F4072D0C35AA}"/>
              </a:ext>
            </a:extLst>
          </p:cNvPr>
          <p:cNvSpPr/>
          <p:nvPr/>
        </p:nvSpPr>
        <p:spPr>
          <a:xfrm>
            <a:off x="3789078" y="5519128"/>
            <a:ext cx="1102936" cy="13244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utton - Bodypack 1">
            <a:extLst>
              <a:ext uri="{FF2B5EF4-FFF2-40B4-BE49-F238E27FC236}">
                <a16:creationId xmlns:a16="http://schemas.microsoft.com/office/drawing/2014/main" id="{384717F9-6274-4998-27D8-2ED2CF896AB1}"/>
              </a:ext>
            </a:extLst>
          </p:cNvPr>
          <p:cNvSpPr/>
          <p:nvPr/>
        </p:nvSpPr>
        <p:spPr>
          <a:xfrm>
            <a:off x="5006042" y="5438250"/>
            <a:ext cx="1102936" cy="13244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utton - Bodypack 2">
            <a:extLst>
              <a:ext uri="{FF2B5EF4-FFF2-40B4-BE49-F238E27FC236}">
                <a16:creationId xmlns:a16="http://schemas.microsoft.com/office/drawing/2014/main" id="{EA5EF2EE-F1BA-E4B5-AEAA-7B3A4387E3C3}"/>
              </a:ext>
            </a:extLst>
          </p:cNvPr>
          <p:cNvSpPr/>
          <p:nvPr/>
        </p:nvSpPr>
        <p:spPr>
          <a:xfrm>
            <a:off x="6275505" y="5438251"/>
            <a:ext cx="1102936" cy="13244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utton - Podium Mic">
            <a:extLst>
              <a:ext uri="{FF2B5EF4-FFF2-40B4-BE49-F238E27FC236}">
                <a16:creationId xmlns:a16="http://schemas.microsoft.com/office/drawing/2014/main" id="{6A163613-90D6-62EF-C4ED-8AE5FAE12CAF}"/>
              </a:ext>
            </a:extLst>
          </p:cNvPr>
          <p:cNvSpPr/>
          <p:nvPr/>
        </p:nvSpPr>
        <p:spPr>
          <a:xfrm>
            <a:off x="7477940" y="5519129"/>
            <a:ext cx="1102936" cy="13244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utton - All Student Mics">
            <a:extLst>
              <a:ext uri="{FF2B5EF4-FFF2-40B4-BE49-F238E27FC236}">
                <a16:creationId xmlns:a16="http://schemas.microsoft.com/office/drawing/2014/main" id="{50402EF5-DA09-E857-070B-7185838BBCB2}"/>
              </a:ext>
            </a:extLst>
          </p:cNvPr>
          <p:cNvSpPr/>
          <p:nvPr/>
        </p:nvSpPr>
        <p:spPr>
          <a:xfrm>
            <a:off x="8720102" y="5526332"/>
            <a:ext cx="1102936" cy="13244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4" grpId="1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 descr="A screenshot of a video conference room&#10;&#10;Description automatically generated">
            <a:extLst>
              <a:ext uri="{FF2B5EF4-FFF2-40B4-BE49-F238E27FC236}">
                <a16:creationId xmlns:a16="http://schemas.microsoft.com/office/drawing/2014/main" id="{FA8A68EC-282A-265C-C0D3-D6F46F3B39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sp>
        <p:nvSpPr>
          <p:cNvPr id="3" name="Close">
            <a:hlinkClick r:id="rId3" action="ppaction://hlinksldjump"/>
            <a:extLst>
              <a:ext uri="{FF2B5EF4-FFF2-40B4-BE49-F238E27FC236}">
                <a16:creationId xmlns:a16="http://schemas.microsoft.com/office/drawing/2014/main" id="{3B454E8B-7ABA-FAED-2681-0C9F17EA0278}"/>
              </a:ext>
            </a:extLst>
          </p:cNvPr>
          <p:cNvSpPr/>
          <p:nvPr/>
        </p:nvSpPr>
        <p:spPr>
          <a:xfrm>
            <a:off x="11009870" y="0"/>
            <a:ext cx="1182130" cy="1112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iew button">
            <a:extLst>
              <a:ext uri="{FF2B5EF4-FFF2-40B4-BE49-F238E27FC236}">
                <a16:creationId xmlns:a16="http://schemas.microsoft.com/office/drawing/2014/main" id="{D0C5EC61-A4EE-EFD2-9A01-6F973B0E52CA}"/>
              </a:ext>
            </a:extLst>
          </p:cNvPr>
          <p:cNvSpPr/>
          <p:nvPr/>
        </p:nvSpPr>
        <p:spPr>
          <a:xfrm>
            <a:off x="10051676" y="1647264"/>
            <a:ext cx="2028264" cy="49978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rol button">
            <a:extLst>
              <a:ext uri="{FF2B5EF4-FFF2-40B4-BE49-F238E27FC236}">
                <a16:creationId xmlns:a16="http://schemas.microsoft.com/office/drawing/2014/main" id="{18050C18-F6E6-D3D9-3765-DCAE4EA7FA04}"/>
              </a:ext>
            </a:extLst>
          </p:cNvPr>
          <p:cNvSpPr/>
          <p:nvPr/>
        </p:nvSpPr>
        <p:spPr>
          <a:xfrm>
            <a:off x="2117912" y="44823"/>
            <a:ext cx="7552764" cy="41461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1246F0-4C9D-0374-58C6-E121D7C43BD2}"/>
              </a:ext>
            </a:extLst>
          </p:cNvPr>
          <p:cNvSpPr/>
          <p:nvPr/>
        </p:nvSpPr>
        <p:spPr>
          <a:xfrm>
            <a:off x="1645920" y="851650"/>
            <a:ext cx="6534373" cy="30479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Clicking any of these camera names will produce the image that camera sees of the room with the last used tilt/pan settings. The selected camera is highlighted in blue. 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Presets are available below.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Use the “+” and “-” to Zoom in/out.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Use the up/down arrows to tilt up/down.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Use the left/right arrows to pan left/right.</a:t>
            </a:r>
          </a:p>
        </p:txBody>
      </p:sp>
      <p:sp>
        <p:nvSpPr>
          <p:cNvPr id="10" name="Control Note X">
            <a:extLst>
              <a:ext uri="{FF2B5EF4-FFF2-40B4-BE49-F238E27FC236}">
                <a16:creationId xmlns:a16="http://schemas.microsoft.com/office/drawing/2014/main" id="{01368525-F509-7EE1-5C86-753FC518FDFC}"/>
              </a:ext>
            </a:extLst>
          </p:cNvPr>
          <p:cNvSpPr txBox="1"/>
          <p:nvPr/>
        </p:nvSpPr>
        <p:spPr>
          <a:xfrm>
            <a:off x="7516532" y="927442"/>
            <a:ext cx="3697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X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13E5C8-737D-677C-A552-13290453D0AC}"/>
              </a:ext>
            </a:extLst>
          </p:cNvPr>
          <p:cNvSpPr/>
          <p:nvPr/>
        </p:nvSpPr>
        <p:spPr>
          <a:xfrm>
            <a:off x="4134969" y="3899646"/>
            <a:ext cx="5670176" cy="210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Clicking any of these camera views will produce the image that camera or pair of cameras sees of the room with the last used tilt/pan settings in the arrangement drawn under the view title. The selected view is highlighted in blue.</a:t>
            </a:r>
          </a:p>
        </p:txBody>
      </p:sp>
      <p:sp>
        <p:nvSpPr>
          <p:cNvPr id="11" name="View Note X">
            <a:extLst>
              <a:ext uri="{FF2B5EF4-FFF2-40B4-BE49-F238E27FC236}">
                <a16:creationId xmlns:a16="http://schemas.microsoft.com/office/drawing/2014/main" id="{E0DD6AC6-36A2-A63E-2642-66119AEDE136}"/>
              </a:ext>
            </a:extLst>
          </p:cNvPr>
          <p:cNvSpPr txBox="1"/>
          <p:nvPr/>
        </p:nvSpPr>
        <p:spPr>
          <a:xfrm>
            <a:off x="9300881" y="3961278"/>
            <a:ext cx="3697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440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/>
      <p:bldP spid="10" grpId="1"/>
      <p:bldP spid="7" grpId="0" animBg="1"/>
      <p:bldP spid="7" grpId="1" animBg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946EBC7-8F50-69F0-40BD-CF759E6C71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" y="14314"/>
            <a:ext cx="12160751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E57C8BA-E8CE-AC4C-C12B-11872C204A6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900135" y="500062"/>
            <a:ext cx="6401154" cy="6043041"/>
            <a:chOff x="3749230" y="493985"/>
            <a:chExt cx="6824176" cy="664400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40178AB-4C4F-0604-54EA-5ABCD3A047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25766" y="493986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359E477-C53A-F254-5F56-319A4D451C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2321" y="556054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644A549-F4D9-A20F-7C8A-38A1CE0AAF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2469" y="493985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4DD207-2B20-330B-9EAC-E3C563C8BF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82503" y="3031274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56722A0-B274-1CB4-562C-A4F04B74E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9230" y="5568562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3975607-5436-B0F3-CC62-E3F74AE6CC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9090" y="3031273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742009A-3242-FE1F-2B38-BD32EC4168F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71863" y="3031273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FAE42D4-EF66-76ED-8F30-78C2D51297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7671" y="5603482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E460BA4-5699-CA51-FD97-6ECDE58EB0F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71862" y="5547682"/>
              <a:ext cx="1460937" cy="1534511"/>
            </a:xfrm>
            <a:prstGeom prst="roundRect">
              <a:avLst/>
            </a:prstGeom>
            <a:solidFill>
              <a:srgbClr val="272F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EE033E-0BC3-2F19-7A26-72EB625C29E9}"/>
              </a:ext>
            </a:extLst>
          </p:cNvPr>
          <p:cNvGrpSpPr/>
          <p:nvPr/>
        </p:nvGrpSpPr>
        <p:grpSpPr>
          <a:xfrm>
            <a:off x="7858" y="1742369"/>
            <a:ext cx="10962930" cy="3985577"/>
            <a:chOff x="-9546" y="1495790"/>
            <a:chExt cx="10962930" cy="39855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C83C53-8F76-CEBC-F738-E7B18B1AD632}"/>
                </a:ext>
              </a:extLst>
            </p:cNvPr>
            <p:cNvSpPr/>
            <p:nvPr/>
          </p:nvSpPr>
          <p:spPr>
            <a:xfrm>
              <a:off x="-9546" y="1529256"/>
              <a:ext cx="10816418" cy="391864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A9FE98-8002-C170-12B6-6430D659E571}"/>
                </a:ext>
              </a:extLst>
            </p:cNvPr>
            <p:cNvGrpSpPr/>
            <p:nvPr/>
          </p:nvGrpSpPr>
          <p:grpSpPr>
            <a:xfrm>
              <a:off x="-9546" y="1495790"/>
              <a:ext cx="10962930" cy="3985577"/>
              <a:chOff x="-2338932" y="773876"/>
              <a:chExt cx="10962930" cy="480131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6FC739-AB20-FA39-D720-32C8CF6C2A19}"/>
                  </a:ext>
                </a:extLst>
              </p:cNvPr>
              <p:cNvSpPr txBox="1"/>
              <p:nvPr/>
            </p:nvSpPr>
            <p:spPr>
              <a:xfrm>
                <a:off x="-2338932" y="773876"/>
                <a:ext cx="3264337" cy="480131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r>
                  <a:rPr lang="en-US" b="1" i="1" dirty="0"/>
                  <a:t>Inputs/Sources</a:t>
                </a:r>
              </a:p>
              <a:p>
                <a:endParaRPr lang="en-US" dirty="0"/>
              </a:p>
              <a:p>
                <a:r>
                  <a:rPr lang="en-US" dirty="0"/>
                  <a:t>On this slightly lighter section one finds all of the input sources available in the auditorium.</a:t>
                </a:r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BB0AD3-66EE-739E-252C-A6400C63603A}"/>
                  </a:ext>
                </a:extLst>
              </p:cNvPr>
              <p:cNvSpPr txBox="1"/>
              <p:nvPr/>
            </p:nvSpPr>
            <p:spPr>
              <a:xfrm>
                <a:off x="925405" y="786929"/>
                <a:ext cx="7698593" cy="478293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/>
                  <a:t>Displays</a:t>
                </a:r>
              </a:p>
              <a:p>
                <a:pPr algn="ctr"/>
                <a:endParaRPr lang="en-US" b="1" i="1" dirty="0"/>
              </a:p>
              <a:p>
                <a:pPr algn="ctr"/>
                <a:endParaRPr lang="en-US" b="1" i="1" dirty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 this slightly darker section are all of the available displays for the auditorium, including the Green Room display</a:t>
                </a:r>
                <a:r>
                  <a:rPr lang="en-US" b="1" i="1" dirty="0"/>
                  <a:t>. *Note: The Green Room must be enabled on the Crestron Home screen.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arrange displays, simply grab an input source and drag it to the desired display. You can use different inputs with each on its own display or use a</a:t>
                </a:r>
              </a:p>
              <a:p>
                <a:r>
                  <a:rPr lang="en-US" dirty="0"/>
                  <a:t>single input to push to all displays – or something in between. 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6C8A56D-D878-1975-DE49-52EB7B533E62}"/>
                </a:ext>
              </a:extLst>
            </p:cNvPr>
            <p:cNvCxnSpPr/>
            <p:nvPr/>
          </p:nvCxnSpPr>
          <p:spPr>
            <a:xfrm flipV="1">
              <a:off x="1662426" y="1952228"/>
              <a:ext cx="0" cy="72791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99826E-2538-2CA0-57A6-D9E89031BB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9473" y="4600834"/>
              <a:ext cx="0" cy="72791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2B4B1FA-80FD-8E8C-4E76-8A3AE6BD7490}"/>
                </a:ext>
              </a:extLst>
            </p:cNvPr>
            <p:cNvCxnSpPr/>
            <p:nvPr/>
          </p:nvCxnSpPr>
          <p:spPr>
            <a:xfrm flipV="1">
              <a:off x="7033212" y="2079936"/>
              <a:ext cx="0" cy="72791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7187F9A-942B-7088-E200-455C33677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5004" y="3792494"/>
              <a:ext cx="0" cy="727910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:a16="http://schemas.microsoft.com/office/drawing/2014/main" id="{B1C09E1B-C4D1-3412-42AC-29D0E180B33D}"/>
              </a:ext>
            </a:extLst>
          </p:cNvPr>
          <p:cNvSpPr/>
          <p:nvPr/>
        </p:nvSpPr>
        <p:spPr>
          <a:xfrm>
            <a:off x="10970788" y="0"/>
            <a:ext cx="1244603" cy="1134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estron panel background pic" descr="A screenshot of a computer&#10;&#10;Description automatically generated">
            <a:extLst>
              <a:ext uri="{FF2B5EF4-FFF2-40B4-BE49-F238E27FC236}">
                <a16:creationId xmlns:a16="http://schemas.microsoft.com/office/drawing/2014/main" id="{C2694508-5AA1-4A7C-B2A8-B141382FE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73" y="0"/>
            <a:ext cx="12228973" cy="6858000"/>
          </a:xfrm>
          <a:prstGeom prst="rect">
            <a:avLst/>
          </a:prstGeom>
        </p:spPr>
      </p:pic>
      <p:sp>
        <p:nvSpPr>
          <p:cNvPr id="3" name="X">
            <a:hlinkClick r:id="rId3" action="ppaction://hlinksldjump"/>
            <a:extLst>
              <a:ext uri="{FF2B5EF4-FFF2-40B4-BE49-F238E27FC236}">
                <a16:creationId xmlns:a16="http://schemas.microsoft.com/office/drawing/2014/main" id="{9EBE5F59-5940-6441-A2CD-E6C6C958F23E}"/>
              </a:ext>
            </a:extLst>
          </p:cNvPr>
          <p:cNvSpPr/>
          <p:nvPr/>
        </p:nvSpPr>
        <p:spPr>
          <a:xfrm>
            <a:off x="11022227" y="111211"/>
            <a:ext cx="963827" cy="864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V note">
            <a:extLst>
              <a:ext uri="{FF2B5EF4-FFF2-40B4-BE49-F238E27FC236}">
                <a16:creationId xmlns:a16="http://schemas.microsoft.com/office/drawing/2014/main" id="{DC362440-6E3A-9A1A-0C5D-E9BA27E20C90}"/>
              </a:ext>
            </a:extLst>
          </p:cNvPr>
          <p:cNvSpPr/>
          <p:nvPr/>
        </p:nvSpPr>
        <p:spPr>
          <a:xfrm>
            <a:off x="8639504" y="3700921"/>
            <a:ext cx="3343354" cy="10789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This button controls the lighting</a:t>
            </a:r>
            <a:r>
              <a:rPr lang="en-US"/>
              <a:t> </a:t>
            </a:r>
            <a:r>
              <a:rPr lang="en-US" sz="1600"/>
              <a:t>directly in front of the displays. Good for focusing on the screen, but not audio projection.</a:t>
            </a:r>
          </a:p>
        </p:txBody>
      </p:sp>
      <p:sp>
        <p:nvSpPr>
          <p:cNvPr id="7" name="50% note">
            <a:extLst>
              <a:ext uri="{FF2B5EF4-FFF2-40B4-BE49-F238E27FC236}">
                <a16:creationId xmlns:a16="http://schemas.microsoft.com/office/drawing/2014/main" id="{D5FB4DFE-9293-D24B-568D-BE9B327EF9A0}"/>
              </a:ext>
            </a:extLst>
          </p:cNvPr>
          <p:cNvSpPr/>
          <p:nvPr/>
        </p:nvSpPr>
        <p:spPr>
          <a:xfrm>
            <a:off x="8639503" y="4780078"/>
            <a:ext cx="3353651" cy="7374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This button reduces all lights to 50%</a:t>
            </a:r>
          </a:p>
        </p:txBody>
      </p:sp>
      <p:sp>
        <p:nvSpPr>
          <p:cNvPr id="8" name="All lights on note">
            <a:extLst>
              <a:ext uri="{FF2B5EF4-FFF2-40B4-BE49-F238E27FC236}">
                <a16:creationId xmlns:a16="http://schemas.microsoft.com/office/drawing/2014/main" id="{ED4D0543-7BEC-0BE7-C481-FD4E362E1CAA}"/>
              </a:ext>
            </a:extLst>
          </p:cNvPr>
          <p:cNvSpPr/>
          <p:nvPr/>
        </p:nvSpPr>
        <p:spPr>
          <a:xfrm>
            <a:off x="8635242" y="1866015"/>
            <a:ext cx="3353651" cy="8616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All lights on.</a:t>
            </a:r>
          </a:p>
        </p:txBody>
      </p:sp>
      <p:sp>
        <p:nvSpPr>
          <p:cNvPr id="9" name="All lights off note">
            <a:extLst>
              <a:ext uri="{FF2B5EF4-FFF2-40B4-BE49-F238E27FC236}">
                <a16:creationId xmlns:a16="http://schemas.microsoft.com/office/drawing/2014/main" id="{CC059E24-E9E9-8AF2-6098-1BCBF6B65981}"/>
              </a:ext>
            </a:extLst>
          </p:cNvPr>
          <p:cNvSpPr/>
          <p:nvPr/>
        </p:nvSpPr>
        <p:spPr>
          <a:xfrm>
            <a:off x="8635242" y="2955468"/>
            <a:ext cx="3363949" cy="7381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All lights off.</a:t>
            </a:r>
          </a:p>
        </p:txBody>
      </p:sp>
      <p:sp>
        <p:nvSpPr>
          <p:cNvPr id="10" name="Inner shades up note">
            <a:extLst>
              <a:ext uri="{FF2B5EF4-FFF2-40B4-BE49-F238E27FC236}">
                <a16:creationId xmlns:a16="http://schemas.microsoft.com/office/drawing/2014/main" id="{E1973688-3C57-64EA-2CE0-916FA5311466}"/>
              </a:ext>
            </a:extLst>
          </p:cNvPr>
          <p:cNvSpPr/>
          <p:nvPr/>
        </p:nvSpPr>
        <p:spPr>
          <a:xfrm>
            <a:off x="709449" y="1865498"/>
            <a:ext cx="3188895" cy="9038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Inner shades up.</a:t>
            </a:r>
          </a:p>
        </p:txBody>
      </p:sp>
      <p:sp>
        <p:nvSpPr>
          <p:cNvPr id="11" name="Inner shades down note">
            <a:extLst>
              <a:ext uri="{FF2B5EF4-FFF2-40B4-BE49-F238E27FC236}">
                <a16:creationId xmlns:a16="http://schemas.microsoft.com/office/drawing/2014/main" id="{E5EC775E-302B-8682-3564-44838A9DCF3C}"/>
              </a:ext>
            </a:extLst>
          </p:cNvPr>
          <p:cNvSpPr/>
          <p:nvPr/>
        </p:nvSpPr>
        <p:spPr>
          <a:xfrm>
            <a:off x="707319" y="3636669"/>
            <a:ext cx="3188895" cy="9038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Inner shades down.</a:t>
            </a:r>
          </a:p>
        </p:txBody>
      </p:sp>
      <p:sp>
        <p:nvSpPr>
          <p:cNvPr id="12" name="Outer shades up note">
            <a:extLst>
              <a:ext uri="{FF2B5EF4-FFF2-40B4-BE49-F238E27FC236}">
                <a16:creationId xmlns:a16="http://schemas.microsoft.com/office/drawing/2014/main" id="{8B259985-AE18-45FB-8349-C3B18A3368F0}"/>
              </a:ext>
            </a:extLst>
          </p:cNvPr>
          <p:cNvSpPr/>
          <p:nvPr/>
        </p:nvSpPr>
        <p:spPr>
          <a:xfrm>
            <a:off x="5540871" y="319432"/>
            <a:ext cx="1324302" cy="9038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Outer shades up.</a:t>
            </a:r>
          </a:p>
        </p:txBody>
      </p:sp>
      <p:sp>
        <p:nvSpPr>
          <p:cNvPr id="13" name="Outer shades down note">
            <a:extLst>
              <a:ext uri="{FF2B5EF4-FFF2-40B4-BE49-F238E27FC236}">
                <a16:creationId xmlns:a16="http://schemas.microsoft.com/office/drawing/2014/main" id="{6BC5D700-EBB4-C167-8C57-2559AE92B469}"/>
              </a:ext>
            </a:extLst>
          </p:cNvPr>
          <p:cNvSpPr/>
          <p:nvPr/>
        </p:nvSpPr>
        <p:spPr>
          <a:xfrm>
            <a:off x="5540871" y="4694291"/>
            <a:ext cx="1324302" cy="9038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Outer shades down.</a:t>
            </a:r>
          </a:p>
        </p:txBody>
      </p:sp>
      <p:sp>
        <p:nvSpPr>
          <p:cNvPr id="15" name="Inner shades up button">
            <a:extLst>
              <a:ext uri="{FF2B5EF4-FFF2-40B4-BE49-F238E27FC236}">
                <a16:creationId xmlns:a16="http://schemas.microsoft.com/office/drawing/2014/main" id="{D2008838-DE79-D281-0652-6F0A6BD6B89C}"/>
              </a:ext>
            </a:extLst>
          </p:cNvPr>
          <p:cNvSpPr/>
          <p:nvPr/>
        </p:nvSpPr>
        <p:spPr>
          <a:xfrm>
            <a:off x="3943865" y="1987378"/>
            <a:ext cx="1132702" cy="7414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nner shades down button">
            <a:extLst>
              <a:ext uri="{FF2B5EF4-FFF2-40B4-BE49-F238E27FC236}">
                <a16:creationId xmlns:a16="http://schemas.microsoft.com/office/drawing/2014/main" id="{A5E22079-55B2-DAE8-8B8E-E9080C0C63C7}"/>
              </a:ext>
            </a:extLst>
          </p:cNvPr>
          <p:cNvSpPr/>
          <p:nvPr/>
        </p:nvSpPr>
        <p:spPr>
          <a:xfrm>
            <a:off x="3902675" y="3799702"/>
            <a:ext cx="1132702" cy="7414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uter Shades up button">
            <a:extLst>
              <a:ext uri="{FF2B5EF4-FFF2-40B4-BE49-F238E27FC236}">
                <a16:creationId xmlns:a16="http://schemas.microsoft.com/office/drawing/2014/main" id="{7C41FA7A-E482-0113-E5A9-75F751889B58}"/>
              </a:ext>
            </a:extLst>
          </p:cNvPr>
          <p:cNvSpPr/>
          <p:nvPr/>
        </p:nvSpPr>
        <p:spPr>
          <a:xfrm>
            <a:off x="5735594" y="2028567"/>
            <a:ext cx="1132702" cy="7414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uter Shades down button">
            <a:extLst>
              <a:ext uri="{FF2B5EF4-FFF2-40B4-BE49-F238E27FC236}">
                <a16:creationId xmlns:a16="http://schemas.microsoft.com/office/drawing/2014/main" id="{B61D3978-0D65-7E3E-5EA3-E9927DFFD226}"/>
              </a:ext>
            </a:extLst>
          </p:cNvPr>
          <p:cNvSpPr/>
          <p:nvPr/>
        </p:nvSpPr>
        <p:spPr>
          <a:xfrm>
            <a:off x="5632621" y="3851188"/>
            <a:ext cx="1132702" cy="7414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ll on">
            <a:extLst>
              <a:ext uri="{FF2B5EF4-FFF2-40B4-BE49-F238E27FC236}">
                <a16:creationId xmlns:a16="http://schemas.microsoft.com/office/drawing/2014/main" id="{15F3ACEB-C878-6C7E-4F06-DBD05BBB20C0}"/>
              </a:ext>
            </a:extLst>
          </p:cNvPr>
          <p:cNvSpPr/>
          <p:nvPr/>
        </p:nvSpPr>
        <p:spPr>
          <a:xfrm>
            <a:off x="7506729" y="1987377"/>
            <a:ext cx="1132702" cy="7414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ll Off">
            <a:extLst>
              <a:ext uri="{FF2B5EF4-FFF2-40B4-BE49-F238E27FC236}">
                <a16:creationId xmlns:a16="http://schemas.microsoft.com/office/drawing/2014/main" id="{6BA4984E-F728-7B69-FB84-A91379570E6F}"/>
              </a:ext>
            </a:extLst>
          </p:cNvPr>
          <p:cNvSpPr/>
          <p:nvPr/>
        </p:nvSpPr>
        <p:spPr>
          <a:xfrm>
            <a:off x="7506730" y="2955324"/>
            <a:ext cx="1132702" cy="7414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V button">
            <a:extLst>
              <a:ext uri="{FF2B5EF4-FFF2-40B4-BE49-F238E27FC236}">
                <a16:creationId xmlns:a16="http://schemas.microsoft.com/office/drawing/2014/main" id="{2359BD48-96A1-038B-084F-B54AF2ECCBE5}"/>
              </a:ext>
            </a:extLst>
          </p:cNvPr>
          <p:cNvSpPr/>
          <p:nvPr/>
        </p:nvSpPr>
        <p:spPr>
          <a:xfrm>
            <a:off x="7506730" y="3799702"/>
            <a:ext cx="1132702" cy="7414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0% button">
            <a:extLst>
              <a:ext uri="{FF2B5EF4-FFF2-40B4-BE49-F238E27FC236}">
                <a16:creationId xmlns:a16="http://schemas.microsoft.com/office/drawing/2014/main" id="{1A4A6A49-F025-7E4F-1D63-E7D2317F181F}"/>
              </a:ext>
            </a:extLst>
          </p:cNvPr>
          <p:cNvSpPr/>
          <p:nvPr/>
        </p:nvSpPr>
        <p:spPr>
          <a:xfrm>
            <a:off x="7506729" y="4777945"/>
            <a:ext cx="1132702" cy="7414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96016-656C-CC17-80ED-ADB8989FEFBA}"/>
              </a:ext>
            </a:extLst>
          </p:cNvPr>
          <p:cNvSpPr txBox="1"/>
          <p:nvPr/>
        </p:nvSpPr>
        <p:spPr>
          <a:xfrm>
            <a:off x="2170176" y="319432"/>
            <a:ext cx="377952" cy="65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8E31D92-35E8-092F-8C54-ABD4B345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6625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90A6631-3AF1-080B-6506-D61A356D415C}"/>
              </a:ext>
            </a:extLst>
          </p:cNvPr>
          <p:cNvSpPr/>
          <p:nvPr/>
        </p:nvSpPr>
        <p:spPr>
          <a:xfrm>
            <a:off x="6463614" y="3756454"/>
            <a:ext cx="2928551" cy="1482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069F87D1-159B-3A06-3C5F-4B01CF3A550C}"/>
              </a:ext>
            </a:extLst>
          </p:cNvPr>
          <p:cNvSpPr/>
          <p:nvPr/>
        </p:nvSpPr>
        <p:spPr>
          <a:xfrm>
            <a:off x="3052119" y="3756454"/>
            <a:ext cx="2891481" cy="1495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354</Words>
  <Application>Microsoft Macintosh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Read, Michelle F</dc:creator>
  <cp:lastModifiedBy>Read, Michelle F</cp:lastModifiedBy>
  <cp:revision>2</cp:revision>
  <dcterms:created xsi:type="dcterms:W3CDTF">2024-04-29T20:50:32Z</dcterms:created>
  <dcterms:modified xsi:type="dcterms:W3CDTF">2024-10-14T22:03:58Z</dcterms:modified>
</cp:coreProperties>
</file>